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notesSlides/notesSlide27.xml" ContentType="application/vnd.openxmlformats-officedocument.presentationml.notesSlide+xml"/>
  <Override PartName="/ppt/notesSlides/notesSlide9.xml" ContentType="application/vnd.openxmlformats-officedocument.presentationml.notesSlide+xml"/>
  <Override PartName="/ppt/notesSlides/notesSlide2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notesSlides/notesSlide18.xml" ContentType="application/vnd.openxmlformats-officedocument.presentationml.notesSlide+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notesSlides/notesSlide24.xml" ContentType="application/vnd.openxmlformats-officedocument.presentationml.notes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4165" r:id="rId1"/>
  </p:sldMasterIdLst>
  <p:notesMasterIdLst>
    <p:notesMasterId r:id="rId30"/>
  </p:notesMasterIdLst>
  <p:sldIdLst>
    <p:sldId id="256" r:id="rId2"/>
    <p:sldId id="288" r:id="rId3"/>
    <p:sldId id="267" r:id="rId4"/>
    <p:sldId id="261" r:id="rId5"/>
    <p:sldId id="266" r:id="rId6"/>
    <p:sldId id="271" r:id="rId7"/>
    <p:sldId id="272" r:id="rId8"/>
    <p:sldId id="273" r:id="rId9"/>
    <p:sldId id="280" r:id="rId10"/>
    <p:sldId id="269" r:id="rId11"/>
    <p:sldId id="294" r:id="rId12"/>
    <p:sldId id="260" r:id="rId13"/>
    <p:sldId id="268" r:id="rId14"/>
    <p:sldId id="285" r:id="rId15"/>
    <p:sldId id="284" r:id="rId16"/>
    <p:sldId id="281" r:id="rId17"/>
    <p:sldId id="277" r:id="rId18"/>
    <p:sldId id="276" r:id="rId19"/>
    <p:sldId id="287" r:id="rId20"/>
    <p:sldId id="289" r:id="rId21"/>
    <p:sldId id="290" r:id="rId22"/>
    <p:sldId id="295" r:id="rId23"/>
    <p:sldId id="296" r:id="rId24"/>
    <p:sldId id="297" r:id="rId25"/>
    <p:sldId id="286" r:id="rId26"/>
    <p:sldId id="283" r:id="rId27"/>
    <p:sldId id="278" r:id="rId28"/>
    <p:sldId id="279"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65"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65"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65"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65"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65" charset="0"/>
        <a:ea typeface="+mn-ea"/>
        <a:cs typeface="+mn-cs"/>
      </a:defRPr>
    </a:lvl5pPr>
    <a:lvl6pPr marL="2286000" algn="l" defTabSz="457200" rtl="0" eaLnBrk="1" latinLnBrk="0" hangingPunct="1">
      <a:defRPr sz="2400" kern="1200">
        <a:solidFill>
          <a:schemeClr val="tx1"/>
        </a:solidFill>
        <a:latin typeface="Times" pitchFamily="-65" charset="0"/>
        <a:ea typeface="+mn-ea"/>
        <a:cs typeface="+mn-cs"/>
      </a:defRPr>
    </a:lvl6pPr>
    <a:lvl7pPr marL="2743200" algn="l" defTabSz="457200" rtl="0" eaLnBrk="1" latinLnBrk="0" hangingPunct="1">
      <a:defRPr sz="2400" kern="1200">
        <a:solidFill>
          <a:schemeClr val="tx1"/>
        </a:solidFill>
        <a:latin typeface="Times" pitchFamily="-65" charset="0"/>
        <a:ea typeface="+mn-ea"/>
        <a:cs typeface="+mn-cs"/>
      </a:defRPr>
    </a:lvl7pPr>
    <a:lvl8pPr marL="3200400" algn="l" defTabSz="457200" rtl="0" eaLnBrk="1" latinLnBrk="0" hangingPunct="1">
      <a:defRPr sz="2400" kern="1200">
        <a:solidFill>
          <a:schemeClr val="tx1"/>
        </a:solidFill>
        <a:latin typeface="Times" pitchFamily="-65" charset="0"/>
        <a:ea typeface="+mn-ea"/>
        <a:cs typeface="+mn-cs"/>
      </a:defRPr>
    </a:lvl8pPr>
    <a:lvl9pPr marL="3657600" algn="l" defTabSz="457200" rtl="0" eaLnBrk="1" latinLnBrk="0" hangingPunct="1">
      <a:defRPr sz="2400" kern="1200">
        <a:solidFill>
          <a:schemeClr val="tx1"/>
        </a:solidFill>
        <a:latin typeface="Times"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webPr allowPng="1" organizeInFolders="0" useLongFilenames="0" imgSz="1024x768" encoding="macintosh"/>
  <p:showPr showNarration="1" useTimings="0">
    <p:present/>
    <p:sldAll/>
    <p:penClr>
      <a:schemeClr val="tx1"/>
    </p:penClr>
  </p:showPr>
  <p:clrMru>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varScale="1">
        <p:scale>
          <a:sx n="137" d="100"/>
          <a:sy n="137" d="100"/>
        </p:scale>
        <p:origin x="-163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tableStyles" Target="tableStyles.xml"/><Relationship Id="rId31" Type="http://schemas.openxmlformats.org/officeDocument/2006/relationships/printerSettings" Target="printerSettings/printerSettings1.bin"/><Relationship Id="rId34"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notesMaster" Target="notesMasters/notesMaster1.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9" charset="0"/>
              </a:defRPr>
            </a:lvl1pPr>
          </a:lstStyle>
          <a:p>
            <a:pPr>
              <a:defRPr/>
            </a:pPr>
            <a:endParaRPr lang="en-US"/>
          </a:p>
        </p:txBody>
      </p:sp>
      <p:sp>
        <p:nvSpPr>
          <p:cNvPr id="1515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9" charset="0"/>
              </a:defRPr>
            </a:lvl1pPr>
          </a:lstStyle>
          <a:p>
            <a:pPr>
              <a:defRPr/>
            </a:pPr>
            <a:endParaRPr lang="en-US"/>
          </a:p>
        </p:txBody>
      </p:sp>
      <p:sp>
        <p:nvSpPr>
          <p:cNvPr id="1331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15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15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9" charset="0"/>
              </a:defRPr>
            </a:lvl1pPr>
          </a:lstStyle>
          <a:p>
            <a:pPr>
              <a:defRPr/>
            </a:pPr>
            <a:endParaRPr lang="en-US"/>
          </a:p>
        </p:txBody>
      </p:sp>
      <p:sp>
        <p:nvSpPr>
          <p:cNvPr id="1515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9" charset="0"/>
              </a:defRPr>
            </a:lvl1pPr>
          </a:lstStyle>
          <a:p>
            <a:pPr>
              <a:defRPr/>
            </a:pPr>
            <a:fld id="{3B2C3FCB-A7D8-494B-824C-5495AE203BA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09"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pitchFamily="-109" charset="0"/>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Times" pitchFamily="-109" charset="0"/>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Times" pitchFamily="-109" charset="0"/>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Times"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15C16FE1-B673-C240-8605-916B2A1587C7}" type="slidenum">
              <a:rPr lang="en-US">
                <a:latin typeface="Times" pitchFamily="-65" charset="0"/>
              </a:rPr>
              <a:pPr/>
              <a:t>1</a:t>
            </a:fld>
            <a:endParaRPr lang="en-US">
              <a:latin typeface="Times" pitchFamily="-65" charset="0"/>
            </a:endParaRPr>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E83262E-423F-714A-B8BF-D412244FC4F7}" type="slidenum">
              <a:rPr lang="en-US">
                <a:latin typeface="Times" pitchFamily="-65" charset="0"/>
              </a:rPr>
              <a:pPr/>
              <a:t>10</a:t>
            </a:fld>
            <a:endParaRPr lang="en-US">
              <a:latin typeface="Times" pitchFamily="-65" charset="0"/>
            </a:endParaRPr>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98D9124-3EB6-1F4A-A4BE-8F85855EFFCD}" type="slidenum">
              <a:rPr lang="en-US">
                <a:latin typeface="Times" pitchFamily="-65" charset="0"/>
              </a:rPr>
              <a:pPr/>
              <a:t>11</a:t>
            </a:fld>
            <a:endParaRPr lang="en-US">
              <a:latin typeface="Times" pitchFamily="-65" charset="0"/>
            </a:endParaRPr>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3C17913-072A-854B-A2A7-46BB60452497}" type="slidenum">
              <a:rPr lang="en-US">
                <a:latin typeface="Times" pitchFamily="-65" charset="0"/>
              </a:rPr>
              <a:pPr/>
              <a:t>12</a:t>
            </a:fld>
            <a:endParaRPr lang="en-US">
              <a:latin typeface="Times" pitchFamily="-65" charset="0"/>
            </a:endParaRPr>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DA8F7C5-B0AD-AD43-AEB9-2AC786E61284}" type="slidenum">
              <a:rPr lang="en-US">
                <a:latin typeface="Times" pitchFamily="-65" charset="0"/>
              </a:rPr>
              <a:pPr/>
              <a:t>13</a:t>
            </a:fld>
            <a:endParaRPr lang="en-US">
              <a:latin typeface="Times" pitchFamily="-65" charset="0"/>
            </a:endParaRPr>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10977A1-A9BF-7A47-B4E0-1748F9F0C30C}" type="slidenum">
              <a:rPr lang="en-US">
                <a:latin typeface="Times" pitchFamily="-65" charset="0"/>
              </a:rPr>
              <a:pPr/>
              <a:t>14</a:t>
            </a:fld>
            <a:endParaRPr lang="en-US">
              <a:latin typeface="Times" pitchFamily="-65" charset="0"/>
            </a:endParaRPr>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A78D8E7-E81E-B040-8CF2-FB66F9F9685D}" type="slidenum">
              <a:rPr lang="en-US">
                <a:latin typeface="Times" pitchFamily="-65" charset="0"/>
              </a:rPr>
              <a:pPr/>
              <a:t>15</a:t>
            </a:fld>
            <a:endParaRPr lang="en-US">
              <a:latin typeface="Times" pitchFamily="-65" charset="0"/>
            </a:endParaRPr>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EB695E3-300F-CC44-983B-58072F26F486}" type="slidenum">
              <a:rPr lang="en-US">
                <a:latin typeface="Times" pitchFamily="-65" charset="0"/>
              </a:rPr>
              <a:pPr/>
              <a:t>16</a:t>
            </a:fld>
            <a:endParaRPr lang="en-US">
              <a:latin typeface="Times" pitchFamily="-65" charset="0"/>
            </a:endParaRPr>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81FFE4C-23F5-A74F-BF0F-7C3FD30A4BED}" type="slidenum">
              <a:rPr lang="en-US">
                <a:latin typeface="Times" pitchFamily="-65" charset="0"/>
              </a:rPr>
              <a:pPr/>
              <a:t>17</a:t>
            </a:fld>
            <a:endParaRPr lang="en-US">
              <a:latin typeface="Times" pitchFamily="-65" charset="0"/>
            </a:endParaRPr>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D5430B30-3414-2B47-A749-E16D5371FE2B}" type="slidenum">
              <a:rPr lang="en-US">
                <a:latin typeface="Times" pitchFamily="-65" charset="0"/>
              </a:rPr>
              <a:pPr/>
              <a:t>18</a:t>
            </a:fld>
            <a:endParaRPr lang="en-US">
              <a:latin typeface="Times" pitchFamily="-65" charset="0"/>
            </a:endParaRPr>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6E239DD-795B-AD4B-A84A-292814C5DB45}" type="slidenum">
              <a:rPr lang="en-US">
                <a:latin typeface="Times" pitchFamily="-65" charset="0"/>
              </a:rPr>
              <a:pPr/>
              <a:t>19</a:t>
            </a:fld>
            <a:endParaRPr lang="en-US">
              <a:latin typeface="Times" pitchFamily="-65" charset="0"/>
            </a:endParaRPr>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737FF44E-0017-B042-A266-68BFD4CF5D58}" type="slidenum">
              <a:rPr lang="en-US">
                <a:latin typeface="Times" pitchFamily="-65" charset="0"/>
              </a:rPr>
              <a:pPr/>
              <a:t>2</a:t>
            </a:fld>
            <a:endParaRPr lang="en-US">
              <a:latin typeface="Times" pitchFamily="-65" charset="0"/>
            </a:endParaRPr>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9C6EDCF4-5B78-FF47-8479-BFAB0201E45F}" type="slidenum">
              <a:rPr lang="en-US">
                <a:latin typeface="Times" pitchFamily="-65" charset="0"/>
              </a:rPr>
              <a:pPr/>
              <a:t>20</a:t>
            </a:fld>
            <a:endParaRPr lang="en-US">
              <a:latin typeface="Times" pitchFamily="-65" charset="0"/>
            </a:endParaRPr>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C37A4B8-A022-E742-97E4-DD95FE74D1C8}" type="slidenum">
              <a:rPr lang="en-US">
                <a:latin typeface="Times" pitchFamily="-65" charset="0"/>
              </a:rPr>
              <a:pPr/>
              <a:t>21</a:t>
            </a:fld>
            <a:endParaRPr lang="en-US">
              <a:latin typeface="Times" pitchFamily="-65" charset="0"/>
            </a:endParaRPr>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BE197BA2-67C8-AC46-B3C8-09C8E25D0B97}" type="slidenum">
              <a:rPr lang="en-US">
                <a:latin typeface="Times" pitchFamily="-65" charset="0"/>
              </a:rPr>
              <a:pPr/>
              <a:t>22</a:t>
            </a:fld>
            <a:endParaRPr lang="en-US">
              <a:latin typeface="Times" pitchFamily="-65" charset="0"/>
            </a:endParaRPr>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46D3B025-1955-4B4E-ABEE-0740C8A9D0AA}" type="slidenum">
              <a:rPr lang="en-US">
                <a:latin typeface="Times" pitchFamily="-65" charset="0"/>
              </a:rPr>
              <a:pPr/>
              <a:t>23</a:t>
            </a:fld>
            <a:endParaRPr lang="en-US">
              <a:latin typeface="Times" pitchFamily="-65" charset="0"/>
            </a:endParaRPr>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8A41D1F1-B76F-2B45-9F82-6A6536A9D7CC}" type="slidenum">
              <a:rPr lang="en-US">
                <a:latin typeface="Times" pitchFamily="-65" charset="0"/>
              </a:rPr>
              <a:pPr/>
              <a:t>24</a:t>
            </a:fld>
            <a:endParaRPr lang="en-US">
              <a:latin typeface="Times" pitchFamily="-65" charset="0"/>
            </a:endParaRPr>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A81B709-1014-024E-8BB2-5B4FF82B0E2F}" type="slidenum">
              <a:rPr lang="en-US">
                <a:latin typeface="Times" pitchFamily="-65" charset="0"/>
              </a:rPr>
              <a:pPr/>
              <a:t>25</a:t>
            </a:fld>
            <a:endParaRPr lang="en-US">
              <a:latin typeface="Times" pitchFamily="-65" charset="0"/>
            </a:endParaRPr>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4EB992C0-9400-8847-B93B-622FE6FFFAD7}" type="slidenum">
              <a:rPr lang="en-US">
                <a:latin typeface="Times" pitchFamily="-65" charset="0"/>
              </a:rPr>
              <a:pPr/>
              <a:t>26</a:t>
            </a:fld>
            <a:endParaRPr lang="en-US">
              <a:latin typeface="Times" pitchFamily="-65" charset="0"/>
            </a:endParaRPr>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CF80AEA-7C9A-8B4C-BBC0-F2DBEE8EC0EB}" type="slidenum">
              <a:rPr lang="en-US">
                <a:latin typeface="Times" pitchFamily="-65" charset="0"/>
              </a:rPr>
              <a:pPr/>
              <a:t>27</a:t>
            </a:fld>
            <a:endParaRPr lang="en-US">
              <a:latin typeface="Times" pitchFamily="-65" charset="0"/>
            </a:endParaRPr>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56543220-A886-1243-86EB-01BEDE2E6194}" type="slidenum">
              <a:rPr lang="en-US">
                <a:latin typeface="Times" pitchFamily="-65" charset="0"/>
              </a:rPr>
              <a:pPr/>
              <a:t>28</a:t>
            </a:fld>
            <a:endParaRPr lang="en-US">
              <a:latin typeface="Times" pitchFamily="-65" charset="0"/>
            </a:endParaRPr>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D9FD73B7-8BDB-7A4E-9DBC-E2ACD1B2FFFB}" type="slidenum">
              <a:rPr lang="en-US">
                <a:latin typeface="Times" pitchFamily="-65" charset="0"/>
              </a:rPr>
              <a:pPr/>
              <a:t>3</a:t>
            </a:fld>
            <a:endParaRPr lang="en-US">
              <a:latin typeface="Times" pitchFamily="-65" charset="0"/>
            </a:endParaRPr>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C127ED40-E5D2-D947-826D-9A1221FB1C7C}" type="slidenum">
              <a:rPr lang="en-US">
                <a:latin typeface="Times" pitchFamily="-65" charset="0"/>
              </a:rPr>
              <a:pPr/>
              <a:t>4</a:t>
            </a:fld>
            <a:endParaRPr lang="en-US">
              <a:latin typeface="Times" pitchFamily="-65" charset="0"/>
            </a:endParaRPr>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4F11E66-A6D0-EC43-81C3-38E14526DF1C}" type="slidenum">
              <a:rPr lang="en-US">
                <a:latin typeface="Times" pitchFamily="-65" charset="0"/>
              </a:rPr>
              <a:pPr/>
              <a:t>5</a:t>
            </a:fld>
            <a:endParaRPr lang="en-US">
              <a:latin typeface="Times" pitchFamily="-65" charset="0"/>
            </a:endParaRPr>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46337818-2FAD-F14E-9547-A7BD53F50D7F}" type="slidenum">
              <a:rPr lang="en-US">
                <a:latin typeface="Times" pitchFamily="-65" charset="0"/>
              </a:rPr>
              <a:pPr/>
              <a:t>6</a:t>
            </a:fld>
            <a:endParaRPr lang="en-US">
              <a:latin typeface="Times" pitchFamily="-65" charset="0"/>
            </a:endParaRPr>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55F99FE7-0FF1-D342-8A97-EA5E53BD7E84}" type="slidenum">
              <a:rPr lang="en-US">
                <a:latin typeface="Times" pitchFamily="-65" charset="0"/>
              </a:rPr>
              <a:pPr/>
              <a:t>7</a:t>
            </a:fld>
            <a:endParaRPr lang="en-US">
              <a:latin typeface="Times" pitchFamily="-65" charset="0"/>
            </a:endParaRPr>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142F6CC-FD47-C549-90B5-8C15C1AB5301}" type="slidenum">
              <a:rPr lang="en-US">
                <a:latin typeface="Times" pitchFamily="-65" charset="0"/>
              </a:rPr>
              <a:pPr/>
              <a:t>8</a:t>
            </a:fld>
            <a:endParaRPr lang="en-US">
              <a:latin typeface="Times" pitchFamily="-65" charset="0"/>
            </a:endParaRPr>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E5601E4-F3B5-CC4B-A8C2-7D6F0EF2F623}" type="slidenum">
              <a:rPr lang="en-US">
                <a:latin typeface="Times" pitchFamily="-65" charset="0"/>
              </a:rPr>
              <a:pPr/>
              <a:t>9</a:t>
            </a:fld>
            <a:endParaRPr lang="en-US">
              <a:latin typeface="Times" pitchFamily="-65" charset="0"/>
            </a:endParaRPr>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a:latin typeface="Times" pitchFamily="-65"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499A5DA-014F-7747-A90A-7FAB00BD7A11}" type="datetime1">
              <a:rPr lang="en-US" smtClean="0"/>
              <a:pPr>
                <a:defRPr/>
              </a:pPr>
              <a:t>9/21/08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9FB95D0-CF9C-9C4D-AFFF-DE5B92EA0F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416E877-D3B3-D54F-B327-CEDAA57D6F2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5BD5E23-316A-A442-8D86-C36C8701DE2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3192E9C-55FB-2347-8105-C1EB00329834}"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06B4A3-4212-4E39-93DE-E053E8F69C28}" type="datetimeFigureOut">
              <a:rPr lang="en-US" smtClean="0"/>
              <a:pPr/>
              <a:t>9/21/08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070E4B-ADDD-4E48-9AE5-B036C103216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6765FA7-CF3D-7940-BD2F-98917F2EC9D0}"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173DD55-6503-554D-BA97-17AA457CE37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7627B05-973B-5844-B4EB-F039E6FE670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8832F28-1CD0-5345-A2C1-9AC9E78A8083}"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54188BB-A6DD-BD42-9137-131279BB30A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D7F0E83-980A-C44F-977B-9AA727222973}"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video" Target="file://localhost/Users/cdornsife/Documents/%20Files/BHSPI/Images/bhspi_rlc_az_interpract.gif" TargetMode="External"/><Relationship Id="rId2" Type="http://schemas.openxmlformats.org/officeDocument/2006/relationships/slideLayout" Target="../slideLayouts/slideLayout2.xml"/><Relationship Id="rId3" Type="http://schemas.openxmlformats.org/officeDocument/2006/relationships/notesSlide" Target="../notesSlides/notesSlide24.xml"/><Relationship Id="rId5" Type="http://schemas.openxmlformats.org/officeDocument/2006/relationships/image" Target="../media/image8.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Title 16"/>
          <p:cNvSpPr>
            <a:spLocks noGrp="1"/>
          </p:cNvSpPr>
          <p:nvPr>
            <p:ph type="ctrTitle"/>
          </p:nvPr>
        </p:nvSpPr>
        <p:spPr>
          <a:xfrm>
            <a:off x="457200" y="1676400"/>
            <a:ext cx="8229600" cy="1981200"/>
          </a:xfrm>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defRPr/>
            </a:pPr>
            <a:r>
              <a:rPr lang="en-US" sz="36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CAMERA ENFORCEMENT</a:t>
            </a:r>
            <a:br>
              <a:rPr lang="en-US" sz="36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36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VS.</a:t>
            </a:r>
            <a:br>
              <a:rPr lang="en-US" sz="36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36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SOUND ENGINEERING PRACTICES</a:t>
            </a:r>
          </a:p>
        </p:txBody>
      </p:sp>
      <p:sp>
        <p:nvSpPr>
          <p:cNvPr id="2051" name="Rectangle 3"/>
          <p:cNvSpPr>
            <a:spLocks noGrp="1" noChangeArrowheads="1"/>
          </p:cNvSpPr>
          <p:nvPr>
            <p:ph type="subTitle" idx="1"/>
          </p:nvPr>
        </p:nvSpPr>
        <p:spPr>
          <a:xfrm>
            <a:off x="1066800" y="3886200"/>
            <a:ext cx="7010400" cy="685800"/>
          </a:xfrm>
        </p:spPr>
        <p:txBody>
          <a:bodyPr rtlCol="0">
            <a:normAutofit/>
          </a:bodyPr>
          <a:lstStyle/>
          <a:p>
            <a:pPr eaLnBrk="1" fontAlgn="auto" hangingPunct="1">
              <a:spcAft>
                <a:spcPts val="0"/>
              </a:spcAft>
              <a:buFont typeface="Arial"/>
              <a:buNone/>
              <a:defRPr/>
            </a:pPr>
            <a:r>
              <a:rPr lang="en-US" sz="2400" dirty="0" smtClean="0">
                <a:ea typeface="+mn-ea"/>
                <a:cs typeface="+mn-cs"/>
              </a:rPr>
              <a:t>The Clash of Diametrically Opposed Forces!</a:t>
            </a:r>
          </a:p>
        </p:txBody>
      </p:sp>
      <p:sp>
        <p:nvSpPr>
          <p:cNvPr id="2054" name="Rectangle 6"/>
          <p:cNvSpPr>
            <a:spLocks noChangeArrowheads="1"/>
          </p:cNvSpPr>
          <p:nvPr/>
        </p:nvSpPr>
        <p:spPr bwMode="auto">
          <a:xfrm>
            <a:off x="5105400" y="5257800"/>
            <a:ext cx="3733800" cy="1447800"/>
          </a:xfrm>
          <a:prstGeom prst="rect">
            <a:avLst/>
          </a:prstGeom>
          <a:noFill/>
          <a:ln w="9525">
            <a:noFill/>
            <a:miter lim="800000"/>
            <a:headEnd/>
            <a:tailEnd/>
          </a:ln>
          <a:effectLst/>
        </p:spPr>
        <p:txBody>
          <a:bodyPr lIns="92075" tIns="46038" rIns="92075" bIns="46038">
            <a:prstTxWarp prst="textNoShape">
              <a:avLst/>
            </a:prstTxWarp>
          </a:bodyPr>
          <a:lstStyle/>
          <a:p>
            <a:pPr>
              <a:lnSpc>
                <a:spcPct val="80000"/>
              </a:lnSpc>
              <a:defRPr/>
            </a:pPr>
            <a:r>
              <a:rPr lang="en-US" sz="1400" i="1">
                <a:solidFill>
                  <a:srgbClr val="B9CDE5"/>
                </a:solidFill>
                <a:effectLst>
                  <a:outerShdw blurRad="38100" dist="38100" dir="2700000" algn="tl">
                    <a:srgbClr val="FFFFFF"/>
                  </a:outerShdw>
                </a:effectLst>
                <a:latin typeface="Helvetica" pitchFamily="-65" charset="0"/>
                <a:ea typeface="Helvetica" pitchFamily="-65" charset="0"/>
                <a:cs typeface="Helvetica" pitchFamily="-65" charset="0"/>
              </a:rPr>
              <a:t>By Chad Dornsife, Executive Director</a:t>
            </a:r>
          </a:p>
          <a:p>
            <a:pPr>
              <a:lnSpc>
                <a:spcPct val="80000"/>
              </a:lnSpc>
              <a:defRPr/>
            </a:pPr>
            <a:r>
              <a:rPr lang="en-US" sz="1400" i="1">
                <a:solidFill>
                  <a:srgbClr val="B9CDE5"/>
                </a:solidFill>
                <a:effectLst>
                  <a:outerShdw blurRad="38100" dist="38100" dir="2700000" algn="tl">
                    <a:srgbClr val="FFFFFF"/>
                  </a:outerShdw>
                </a:effectLst>
                <a:latin typeface="Helvetica" pitchFamily="-65" charset="0"/>
                <a:ea typeface="Helvetica" pitchFamily="-65" charset="0"/>
                <a:cs typeface="Helvetica" pitchFamily="-65" charset="0"/>
              </a:rPr>
              <a:t>Best Highway Safety Practices Institute</a:t>
            </a:r>
          </a:p>
          <a:p>
            <a:pPr>
              <a:lnSpc>
                <a:spcPct val="80000"/>
              </a:lnSpc>
              <a:defRPr/>
            </a:pPr>
            <a:endParaRPr lang="en-US" sz="1400" i="1">
              <a:solidFill>
                <a:srgbClr val="B9CDE5"/>
              </a:solidFill>
              <a:effectLst>
                <a:outerShdw blurRad="38100" dist="38100" dir="2700000" algn="tl">
                  <a:srgbClr val="FFFFFF"/>
                </a:outerShdw>
              </a:effectLst>
              <a:latin typeface="Helvetica" pitchFamily="-65" charset="0"/>
              <a:ea typeface="Helvetica" pitchFamily="-65" charset="0"/>
              <a:cs typeface="Helvetica" pitchFamily="-65" charset="0"/>
            </a:endParaRPr>
          </a:p>
          <a:p>
            <a:pPr>
              <a:lnSpc>
                <a:spcPct val="80000"/>
              </a:lnSpc>
              <a:defRPr/>
            </a:pPr>
            <a:r>
              <a:rPr lang="en-US" sz="1400">
                <a:solidFill>
                  <a:srgbClr val="B9CDE5"/>
                </a:solidFill>
                <a:effectLst>
                  <a:outerShdw blurRad="38100" dist="38100" dir="2700000" algn="tl">
                    <a:srgbClr val="FFFFFF"/>
                  </a:outerShdw>
                </a:effectLst>
                <a:latin typeface="Helvetica" pitchFamily="-65" charset="0"/>
                <a:ea typeface="Helvetica" pitchFamily="-65" charset="0"/>
                <a:cs typeface="Helvetica" pitchFamily="-65" charset="0"/>
              </a:rPr>
              <a:t>Institute of Transportation Engineers</a:t>
            </a:r>
          </a:p>
          <a:p>
            <a:pPr>
              <a:lnSpc>
                <a:spcPct val="80000"/>
              </a:lnSpc>
              <a:defRPr/>
            </a:pPr>
            <a:r>
              <a:rPr lang="en-US" sz="1400">
                <a:solidFill>
                  <a:srgbClr val="B9CDE5"/>
                </a:solidFill>
                <a:effectLst>
                  <a:outerShdw blurRad="38100" dist="38100" dir="2700000" algn="tl">
                    <a:srgbClr val="FFFFFF"/>
                  </a:outerShdw>
                </a:effectLst>
                <a:latin typeface="Helvetica" pitchFamily="-65" charset="0"/>
                <a:ea typeface="Helvetica" pitchFamily="-65" charset="0"/>
                <a:cs typeface="Helvetica" pitchFamily="-65" charset="0"/>
              </a:rPr>
              <a:t>District 6 Annual Meeting</a:t>
            </a:r>
          </a:p>
          <a:p>
            <a:pPr>
              <a:lnSpc>
                <a:spcPct val="80000"/>
              </a:lnSpc>
              <a:defRPr/>
            </a:pPr>
            <a:r>
              <a:rPr lang="en-US" sz="1400">
                <a:solidFill>
                  <a:srgbClr val="B9CDE5"/>
                </a:solidFill>
                <a:effectLst>
                  <a:outerShdw blurRad="38100" dist="38100" dir="2700000" algn="tl">
                    <a:srgbClr val="FFFFFF"/>
                  </a:outerShdw>
                </a:effectLst>
                <a:latin typeface="Helvetica" pitchFamily="-65" charset="0"/>
                <a:ea typeface="Helvetica" pitchFamily="-65" charset="0"/>
                <a:cs typeface="Helvetica" pitchFamily="-65" charset="0"/>
              </a:rPr>
              <a:t>Palm Desert, CA.  July 15, 2002</a:t>
            </a:r>
          </a:p>
          <a:p>
            <a:pPr>
              <a:lnSpc>
                <a:spcPct val="80000"/>
              </a:lnSpc>
              <a:defRPr/>
            </a:pPr>
            <a:endParaRPr lang="en-US" sz="1600">
              <a:solidFill>
                <a:srgbClr val="C6D9F1"/>
              </a:solidFill>
              <a:effectLst>
                <a:outerShdw blurRad="38100" dist="38100" dir="2700000" algn="tl">
                  <a:srgbClr val="FFFFFF"/>
                </a:outerShdw>
              </a:effectLst>
              <a:latin typeface="Helvetica" pitchFamily="-65" charset="0"/>
              <a:ea typeface="Helvetica" pitchFamily="-65" charset="0"/>
              <a:cs typeface="Helvetica" pitchFamily="-65" charset="0"/>
            </a:endParaRPr>
          </a:p>
          <a:p>
            <a:pPr algn="ctr">
              <a:lnSpc>
                <a:spcPct val="80000"/>
              </a:lnSpc>
              <a:defRPr/>
            </a:pPr>
            <a:r>
              <a:rPr lang="en-US" sz="1000">
                <a:solidFill>
                  <a:srgbClr val="C6D9F1"/>
                </a:solidFill>
                <a:effectLst>
                  <a:outerShdw blurRad="38100" dist="38100" dir="2700000" algn="tl">
                    <a:srgbClr val="FFFFFF"/>
                  </a:outerShdw>
                </a:effectLst>
                <a:latin typeface="Arial" pitchFamily="-65" charset="0"/>
                <a:ea typeface="Arial" pitchFamily="-65" charset="0"/>
                <a:cs typeface="Arial" pitchFamily="-65" charset="0"/>
              </a:rPr>
              <a:t>(3 slides added September 4, 2008)</a:t>
            </a:r>
          </a:p>
        </p:txBody>
      </p:sp>
      <p:grpSp>
        <p:nvGrpSpPr>
          <p:cNvPr id="14340" name="Group 11"/>
          <p:cNvGrpSpPr>
            <a:grpSpLocks/>
          </p:cNvGrpSpPr>
          <p:nvPr/>
        </p:nvGrpSpPr>
        <p:grpSpPr bwMode="auto">
          <a:xfrm>
            <a:off x="381000" y="5791200"/>
            <a:ext cx="1730375" cy="947738"/>
            <a:chOff x="381000" y="5791200"/>
            <a:chExt cx="1729676" cy="947410"/>
          </a:xfrm>
        </p:grpSpPr>
        <p:pic>
          <p:nvPicPr>
            <p:cNvPr id="14342" name="Picture 6"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11" name="TextBox 10"/>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dissolve">
                                      <p:cBhvr>
                                        <p:cTn id="7"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381000" y="304800"/>
            <a:ext cx="8534400" cy="1219200"/>
          </a:xfrm>
          <a:solidFill>
            <a:srgbClr val="FF0000"/>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Traffic Control (signal timing) Not Set Properly</a:t>
            </a:r>
            <a:b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Limit 45 &amp; 65 mph Traffic = Unsafe Practice</a:t>
            </a:r>
          </a:p>
        </p:txBody>
      </p:sp>
      <p:pic>
        <p:nvPicPr>
          <p:cNvPr id="32771" name="Picture 14"/>
          <p:cNvPicPr>
            <a:picLocks noGrp="1" noChangeAspect="1" noChangeArrowheads="1"/>
          </p:cNvPicPr>
          <p:nvPr>
            <p:ph idx="1"/>
          </p:nvPr>
        </p:nvPicPr>
        <p:blipFill>
          <a:blip r:embed="rId3"/>
          <a:srcRect l="-30874" r="-30874"/>
          <a:stretch>
            <a:fillRect/>
          </a:stretch>
        </p:blipFill>
        <p:spPr>
          <a:noFill/>
        </p:spPr>
      </p:pic>
      <p:grpSp>
        <p:nvGrpSpPr>
          <p:cNvPr id="32772" name="Group 7"/>
          <p:cNvGrpSpPr>
            <a:grpSpLocks/>
          </p:cNvGrpSpPr>
          <p:nvPr/>
        </p:nvGrpSpPr>
        <p:grpSpPr bwMode="auto">
          <a:xfrm>
            <a:off x="381000" y="5791200"/>
            <a:ext cx="1730375" cy="947738"/>
            <a:chOff x="381000" y="5791200"/>
            <a:chExt cx="1729676" cy="947410"/>
          </a:xfrm>
        </p:grpSpPr>
        <p:pic>
          <p:nvPicPr>
            <p:cNvPr id="32775" name="Picture 8" descr="bhspi_bulblogoembossed125.gif"/>
            <p:cNvPicPr>
              <a:picLocks noChangeAspect="1"/>
            </p:cNvPicPr>
            <p:nvPr/>
          </p:nvPicPr>
          <p:blipFill>
            <a:blip r:embed="rId4"/>
            <a:srcRect/>
            <a:stretch>
              <a:fillRect/>
            </a:stretch>
          </p:blipFill>
          <p:spPr bwMode="auto">
            <a:xfrm>
              <a:off x="381000" y="5791200"/>
              <a:ext cx="914400" cy="914400"/>
            </a:xfrm>
            <a:prstGeom prst="rect">
              <a:avLst/>
            </a:prstGeom>
            <a:noFill/>
            <a:ln w="9525">
              <a:noFill/>
              <a:miter lim="800000"/>
              <a:headEnd/>
              <a:tailEnd/>
            </a:ln>
          </p:spPr>
        </p:pic>
        <p:sp>
          <p:nvSpPr>
            <p:cNvPr id="10" name="TextBox 9"/>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
        <p:nvSpPr>
          <p:cNvPr id="11" name="Rectangle 2"/>
          <p:cNvSpPr txBox="1">
            <a:spLocks noChangeArrowheads="1"/>
          </p:cNvSpPr>
          <p:nvPr/>
        </p:nvSpPr>
        <p:spPr>
          <a:xfrm>
            <a:off x="381000" y="304800"/>
            <a:ext cx="8534400" cy="1219200"/>
          </a:xfrm>
          <a:prstGeom prst="rect">
            <a:avLst/>
          </a:prstGeom>
          <a:solidFill>
            <a:srgbClr val="FF0000"/>
          </a:solidFill>
          <a:ln w="57150" cap="flat" cmpd="thinThick" algn="ctr">
            <a:solidFill>
              <a:schemeClr val="tx1"/>
            </a:solidFill>
            <a:prstDash val="solid"/>
            <a:round/>
            <a:headEnd type="none" w="med" len="med"/>
            <a:tailEnd type="none" w="med" len="med"/>
          </a:ln>
          <a:effectLst/>
          <a:scene3d>
            <a:camera prst="orthographicFront"/>
            <a:lightRig rig="threePt" dir="t"/>
          </a:scene3d>
          <a:sp3d>
            <a:bevelT w="152400" h="50800" prst="softRound"/>
            <a:bevelB w="152400" h="50800" prst="softRound"/>
          </a:sp3d>
        </p:spPr>
        <p:txBody>
          <a:bodyPr anchor="ctr">
            <a:normAutofit/>
          </a:bodyPr>
          <a:lstStyle/>
          <a:p>
            <a:pPr algn="ctr" defTabSz="457200" eaLnBrk="1" fontAlgn="auto" hangingPunct="1">
              <a:spcAft>
                <a:spcPts val="0"/>
              </a:spcAft>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Known Traffic Approach Speeds (prevailing)</a:t>
            </a:r>
            <a:b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20 MPH Greater than Posted Limit</a:t>
            </a:r>
          </a:p>
        </p:txBody>
      </p:sp>
      <p:sp>
        <p:nvSpPr>
          <p:cNvPr id="12" name="Rectangle 2"/>
          <p:cNvSpPr txBox="1">
            <a:spLocks noChangeArrowheads="1"/>
          </p:cNvSpPr>
          <p:nvPr/>
        </p:nvSpPr>
        <p:spPr>
          <a:xfrm>
            <a:off x="381000" y="304800"/>
            <a:ext cx="8534400" cy="1219200"/>
          </a:xfrm>
          <a:prstGeom prst="rect">
            <a:avLst/>
          </a:prstGeom>
          <a:solidFill>
            <a:srgbClr val="FF0000"/>
          </a:solidFill>
          <a:ln w="57150" cap="flat" cmpd="thinThick" algn="ctr">
            <a:solidFill>
              <a:schemeClr val="tx1"/>
            </a:solidFill>
            <a:prstDash val="solid"/>
            <a:round/>
            <a:headEnd type="none" w="med" len="med"/>
            <a:tailEnd type="none" w="med" len="med"/>
          </a:ln>
          <a:effectLst/>
          <a:scene3d>
            <a:camera prst="orthographicFront"/>
            <a:lightRig rig="threePt" dir="t"/>
          </a:scene3d>
          <a:sp3d>
            <a:bevelT w="152400" h="50800" prst="softRound"/>
            <a:bevelB w="152400" h="50800" prst="softRound"/>
          </a:sp3d>
        </p:spPr>
        <p:txBody>
          <a:bodyPr anchor="ctr">
            <a:normAutofit/>
          </a:bodyPr>
          <a:lstStyle/>
          <a:p>
            <a:pPr algn="ctr" defTabSz="457200" eaLnBrk="1" fontAlgn="auto" hangingPunct="1">
              <a:spcAft>
                <a:spcPts val="0"/>
              </a:spcAft>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Known Traffic Approach Speeds (prevailing)</a:t>
            </a:r>
            <a:b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20 MPH Greater than Posted Limit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381000" y="304800"/>
            <a:ext cx="8534400" cy="1219200"/>
          </a:xfrm>
          <a:solidFill>
            <a:srgbClr val="FF0000"/>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Traffic Control (signal timing) Not Set Properly</a:t>
            </a:r>
            <a:b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Limit 45 &amp; 65 mph Traffic = Unsafe Practice</a:t>
            </a:r>
          </a:p>
        </p:txBody>
      </p:sp>
      <p:pic>
        <p:nvPicPr>
          <p:cNvPr id="34819" name="Picture 14"/>
          <p:cNvPicPr>
            <a:picLocks noGrp="1" noChangeAspect="1" noChangeArrowheads="1"/>
          </p:cNvPicPr>
          <p:nvPr>
            <p:ph idx="1"/>
          </p:nvPr>
        </p:nvPicPr>
        <p:blipFill>
          <a:blip r:embed="rId3"/>
          <a:srcRect l="-30874" r="-30874"/>
          <a:stretch>
            <a:fillRect/>
          </a:stretch>
        </p:blipFill>
        <p:spPr>
          <a:noFill/>
        </p:spPr>
      </p:pic>
      <p:grpSp>
        <p:nvGrpSpPr>
          <p:cNvPr id="34820" name="Group 7"/>
          <p:cNvGrpSpPr>
            <a:grpSpLocks/>
          </p:cNvGrpSpPr>
          <p:nvPr/>
        </p:nvGrpSpPr>
        <p:grpSpPr bwMode="auto">
          <a:xfrm>
            <a:off x="381000" y="5791200"/>
            <a:ext cx="1730375" cy="947738"/>
            <a:chOff x="381000" y="5791200"/>
            <a:chExt cx="1729676" cy="947410"/>
          </a:xfrm>
        </p:grpSpPr>
        <p:pic>
          <p:nvPicPr>
            <p:cNvPr id="34823" name="Picture 8" descr="bhspi_bulblogoembossed125.gif"/>
            <p:cNvPicPr>
              <a:picLocks noChangeAspect="1"/>
            </p:cNvPicPr>
            <p:nvPr/>
          </p:nvPicPr>
          <p:blipFill>
            <a:blip r:embed="rId4"/>
            <a:srcRect/>
            <a:stretch>
              <a:fillRect/>
            </a:stretch>
          </p:blipFill>
          <p:spPr bwMode="auto">
            <a:xfrm>
              <a:off x="381000" y="5791200"/>
              <a:ext cx="914400" cy="914400"/>
            </a:xfrm>
            <a:prstGeom prst="rect">
              <a:avLst/>
            </a:prstGeom>
            <a:noFill/>
            <a:ln w="9525">
              <a:noFill/>
              <a:miter lim="800000"/>
              <a:headEnd/>
              <a:tailEnd/>
            </a:ln>
          </p:spPr>
        </p:pic>
        <p:sp>
          <p:nvSpPr>
            <p:cNvPr id="10" name="TextBox 9"/>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
        <p:nvSpPr>
          <p:cNvPr id="11" name="Rectangle 2"/>
          <p:cNvSpPr txBox="1">
            <a:spLocks noChangeArrowheads="1"/>
          </p:cNvSpPr>
          <p:nvPr/>
        </p:nvSpPr>
        <p:spPr>
          <a:xfrm>
            <a:off x="381000" y="304800"/>
            <a:ext cx="8534400" cy="1219200"/>
          </a:xfrm>
          <a:prstGeom prst="rect">
            <a:avLst/>
          </a:prstGeom>
          <a:solidFill>
            <a:srgbClr val="FF0000"/>
          </a:solidFill>
          <a:ln w="57150" cap="flat" cmpd="thinThick" algn="ctr">
            <a:solidFill>
              <a:schemeClr val="tx1"/>
            </a:solidFill>
            <a:prstDash val="solid"/>
            <a:round/>
            <a:headEnd type="none" w="med" len="med"/>
            <a:tailEnd type="none" w="med" len="med"/>
          </a:ln>
          <a:effectLst/>
          <a:scene3d>
            <a:camera prst="orthographicFront"/>
            <a:lightRig rig="threePt" dir="t"/>
          </a:scene3d>
          <a:sp3d>
            <a:bevelT w="152400" h="50800" prst="softRound"/>
            <a:bevelB w="152400" h="50800" prst="softRound"/>
          </a:sp3d>
        </p:spPr>
        <p:txBody>
          <a:bodyPr anchor="ctr">
            <a:normAutofit/>
          </a:bodyPr>
          <a:lstStyle/>
          <a:p>
            <a:pPr algn="ctr" defTabSz="457200" eaLnBrk="1" fontAlgn="auto" hangingPunct="1">
              <a:spcAft>
                <a:spcPts val="0"/>
              </a:spcAft>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Known Traffic Approach Speeds (prevailing)</a:t>
            </a:r>
            <a:b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20 MPH Greater than Posted Limit</a:t>
            </a:r>
          </a:p>
        </p:txBody>
      </p:sp>
      <p:sp>
        <p:nvSpPr>
          <p:cNvPr id="12" name="Rectangle 2"/>
          <p:cNvSpPr txBox="1">
            <a:spLocks noChangeArrowheads="1"/>
          </p:cNvSpPr>
          <p:nvPr/>
        </p:nvSpPr>
        <p:spPr>
          <a:xfrm>
            <a:off x="228600" y="304800"/>
            <a:ext cx="8763000" cy="1219200"/>
          </a:xfrm>
          <a:prstGeom prst="rect">
            <a:avLst/>
          </a:prstGeom>
          <a:solidFill>
            <a:srgbClr val="FF0000"/>
          </a:solidFill>
          <a:ln w="57150" cap="flat" cmpd="thinThick" algn="ctr">
            <a:solidFill>
              <a:schemeClr val="tx1"/>
            </a:solidFill>
            <a:prstDash val="solid"/>
            <a:round/>
            <a:headEnd type="none" w="med" len="med"/>
            <a:tailEnd type="none" w="med" len="med"/>
          </a:ln>
          <a:effectLst/>
          <a:scene3d>
            <a:camera prst="orthographicFront"/>
            <a:lightRig rig="threePt" dir="t"/>
          </a:scene3d>
          <a:sp3d>
            <a:bevelT w="152400" h="50800" prst="softRound"/>
            <a:bevelB w="152400" h="50800" prst="softRound"/>
          </a:sp3d>
        </p:spPr>
        <p:txBody>
          <a:bodyPr anchor="ctr">
            <a:normAutofit fontScale="92500"/>
          </a:bodyPr>
          <a:lstStyle/>
          <a:p>
            <a:pPr algn="ctr" defTabSz="457200" eaLnBrk="1" fontAlgn="auto" hangingPunct="1">
              <a:spcAft>
                <a:spcPts val="0"/>
              </a:spcAft>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cs typeface="Arial Bold"/>
              </a:rPr>
              <a:t>Signal Timing Set 20 MPH Below Prevailing</a:t>
            </a: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 Speeds</a:t>
            </a:r>
          </a:p>
          <a:p>
            <a:pPr algn="ctr" defTabSz="457200" eaLnBrk="1" fontAlgn="auto" hangingPunct="1">
              <a:spcAft>
                <a:spcPts val="0"/>
              </a:spcAft>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45 MPH Setting / Inadequate Yellow and Warning</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buClr>
                <a:schemeClr val="tx2"/>
              </a:buClr>
              <a:buSzPct val="75000"/>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Engineering: Best Practice</a:t>
            </a:r>
          </a:p>
        </p:txBody>
      </p:sp>
      <p:sp>
        <p:nvSpPr>
          <p:cNvPr id="90115" name="Rectangle 3"/>
          <p:cNvSpPr>
            <a:spLocks noGrp="1" noChangeArrowheads="1"/>
          </p:cNvSpPr>
          <p:nvPr>
            <p:ph idx="1"/>
          </p:nvPr>
        </p:nvSpPr>
        <p:spPr>
          <a:xfrm>
            <a:off x="762000" y="1828800"/>
            <a:ext cx="7772400" cy="4267200"/>
          </a:xfrm>
        </p:spPr>
        <p:txBody>
          <a:bodyPr rtlCol="0">
            <a:normAutofit/>
          </a:bodyPr>
          <a:lstStyle/>
          <a:p>
            <a:pPr eaLnBrk="1" fontAlgn="auto" hangingPunct="1">
              <a:spcAft>
                <a:spcPts val="0"/>
              </a:spcAft>
              <a:buFont typeface="Arial"/>
              <a:buChar char="•"/>
              <a:defRPr/>
            </a:pPr>
            <a:r>
              <a:rPr lang="en-US" sz="1600" b="1">
                <a:solidFill>
                  <a:srgbClr val="FFFF00"/>
                </a:solidFill>
                <a:ea typeface="+mn-ea"/>
                <a:cs typeface="+mn-cs"/>
              </a:rPr>
              <a:t>Designing for prevailing conditions is critical.</a:t>
            </a:r>
            <a:r>
              <a:rPr lang="en-US" sz="1600">
                <a:solidFill>
                  <a:srgbClr val="FFFFFF"/>
                </a:solidFill>
                <a:ea typeface="+mn-ea"/>
                <a:cs typeface="+mn-cs"/>
              </a:rPr>
              <a:t> </a:t>
            </a:r>
            <a:r>
              <a:rPr lang="en-US" sz="1600">
                <a:ea typeface="+mn-ea"/>
                <a:cs typeface="+mn-cs"/>
              </a:rPr>
              <a:t>There is a definite symbiotic relationship between the public’s consensus as to what is reasonable and prudent (85-90th percentile of free-flowing traffic - safest speed) and ensuring that all traffic control devices are set to safely manage the traffic’s requirements, as found, for that particular location. </a:t>
            </a:r>
          </a:p>
          <a:p>
            <a:pPr eaLnBrk="1" fontAlgn="auto" hangingPunct="1">
              <a:spcAft>
                <a:spcPts val="0"/>
              </a:spcAft>
              <a:buFont typeface="Wingdings" pitchFamily="-109" charset="2"/>
              <a:buNone/>
              <a:defRPr/>
            </a:pPr>
            <a:endParaRPr lang="en-US" sz="1600">
              <a:ea typeface="+mn-ea"/>
              <a:cs typeface="+mn-cs"/>
            </a:endParaRPr>
          </a:p>
          <a:p>
            <a:pPr eaLnBrk="1" fontAlgn="auto" hangingPunct="1">
              <a:spcAft>
                <a:spcPts val="0"/>
              </a:spcAft>
              <a:buFont typeface="Arial"/>
              <a:buChar char="•"/>
              <a:defRPr/>
            </a:pPr>
            <a:r>
              <a:rPr lang="en-US" sz="1600">
                <a:ea typeface="+mn-ea"/>
                <a:cs typeface="+mn-cs"/>
              </a:rPr>
              <a:t>The traffic engineering study quantifies this publics’ safe for conditions consensus and becomes the critical design guidance for all traffic control decisions.</a:t>
            </a:r>
            <a:r>
              <a:rPr lang="en-US" sz="1600">
                <a:solidFill>
                  <a:srgbClr val="FFFFFF"/>
                </a:solidFill>
                <a:ea typeface="+mn-ea"/>
                <a:cs typeface="+mn-cs"/>
              </a:rPr>
              <a:t> </a:t>
            </a:r>
            <a:r>
              <a:rPr lang="en-US" sz="1600" b="1">
                <a:solidFill>
                  <a:srgbClr val="FFFF00"/>
                </a:solidFill>
                <a:ea typeface="+mn-ea"/>
                <a:cs typeface="+mn-cs"/>
              </a:rPr>
              <a:t>This is a Title 23 Federal Code of Regulations statutory minimum requirement</a:t>
            </a:r>
            <a:r>
              <a:rPr lang="en-US" sz="1600">
                <a:solidFill>
                  <a:srgbClr val="FFFFFF"/>
                </a:solidFill>
                <a:ea typeface="+mn-ea"/>
                <a:cs typeface="+mn-cs"/>
              </a:rPr>
              <a:t>, applying only approved nationally accepted practices and all actions and the engineer’s rationale for the solution applied and findings </a:t>
            </a:r>
            <a:r>
              <a:rPr lang="en-US" sz="1600" b="1">
                <a:solidFill>
                  <a:srgbClr val="FFFF00"/>
                </a:solidFill>
                <a:ea typeface="+mn-ea"/>
                <a:cs typeface="+mn-cs"/>
              </a:rPr>
              <a:t>shall be documented</a:t>
            </a:r>
            <a:r>
              <a:rPr lang="en-US" sz="1600">
                <a:solidFill>
                  <a:srgbClr val="FFFFFF"/>
                </a:solidFill>
                <a:ea typeface="+mn-ea"/>
                <a:cs typeface="+mn-cs"/>
              </a:rPr>
              <a:t>.</a:t>
            </a:r>
          </a:p>
          <a:p>
            <a:pPr eaLnBrk="1" fontAlgn="auto" hangingPunct="1">
              <a:spcAft>
                <a:spcPts val="0"/>
              </a:spcAft>
              <a:buFont typeface="Arial"/>
              <a:buChar char="•"/>
              <a:defRPr/>
            </a:pPr>
            <a:endParaRPr lang="en-US" sz="1600">
              <a:solidFill>
                <a:srgbClr val="FFFFFF"/>
              </a:solidFill>
              <a:ea typeface="+mn-ea"/>
              <a:cs typeface="+mn-cs"/>
            </a:endParaRPr>
          </a:p>
          <a:p>
            <a:pPr eaLnBrk="1" fontAlgn="auto" hangingPunct="1">
              <a:spcAft>
                <a:spcPts val="0"/>
              </a:spcAft>
              <a:buFont typeface="Arial"/>
              <a:buChar char="•"/>
              <a:defRPr/>
            </a:pPr>
            <a:r>
              <a:rPr lang="en-US" sz="1600" b="1">
                <a:solidFill>
                  <a:srgbClr val="FFFF00"/>
                </a:solidFill>
                <a:ea typeface="+mn-ea"/>
                <a:cs typeface="+mn-cs"/>
              </a:rPr>
              <a:t>In all studies, designing for prevailing conditions has been shown to be the most effective practice in reducing accident rates.</a:t>
            </a:r>
            <a:r>
              <a:rPr lang="en-US" sz="1600" b="1">
                <a:solidFill>
                  <a:schemeClr val="tx2"/>
                </a:solidFill>
                <a:ea typeface="+mn-ea"/>
                <a:cs typeface="+mn-cs"/>
              </a:rPr>
              <a:t> </a:t>
            </a:r>
          </a:p>
        </p:txBody>
      </p:sp>
      <p:grpSp>
        <p:nvGrpSpPr>
          <p:cNvPr id="36868" name="Group 7"/>
          <p:cNvGrpSpPr>
            <a:grpSpLocks/>
          </p:cNvGrpSpPr>
          <p:nvPr/>
        </p:nvGrpSpPr>
        <p:grpSpPr bwMode="auto">
          <a:xfrm>
            <a:off x="381000" y="5791200"/>
            <a:ext cx="1730375" cy="947738"/>
            <a:chOff x="381000" y="5791200"/>
            <a:chExt cx="1729676" cy="947410"/>
          </a:xfrm>
        </p:grpSpPr>
        <p:pic>
          <p:nvPicPr>
            <p:cNvPr id="36869" name="Picture 8"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10" name="TextBox 9"/>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buClr>
                <a:schemeClr val="tx2"/>
              </a:buClr>
              <a:buSzPct val="75000"/>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Engineering: What We Know</a:t>
            </a:r>
          </a:p>
        </p:txBody>
      </p:sp>
      <p:sp>
        <p:nvSpPr>
          <p:cNvPr id="38915" name="Rectangle 3"/>
          <p:cNvSpPr>
            <a:spLocks noGrp="1" noChangeArrowheads="1"/>
          </p:cNvSpPr>
          <p:nvPr>
            <p:ph idx="1"/>
          </p:nvPr>
        </p:nvSpPr>
        <p:spPr>
          <a:xfrm>
            <a:off x="457200" y="1752600"/>
            <a:ext cx="8229600" cy="4038600"/>
          </a:xfrm>
        </p:spPr>
        <p:txBody>
          <a:bodyPr/>
          <a:lstStyle/>
          <a:p>
            <a:pPr eaLnBrk="1" hangingPunct="1">
              <a:lnSpc>
                <a:spcPct val="90000"/>
              </a:lnSpc>
            </a:pPr>
            <a:r>
              <a:rPr lang="en-US" sz="1600"/>
              <a:t>In both speed limits and signal timing</a:t>
            </a:r>
            <a:r>
              <a:rPr lang="en-US" sz="1600" b="1">
                <a:solidFill>
                  <a:schemeClr val="tx2"/>
                </a:solidFill>
              </a:rPr>
              <a:t> </a:t>
            </a:r>
            <a:r>
              <a:rPr lang="en-US" sz="1600" b="1">
                <a:solidFill>
                  <a:srgbClr val="FFFF00"/>
                </a:solidFill>
              </a:rPr>
              <a:t>the engineering study quantifies the bell curve of driver actions as found for that particular location.</a:t>
            </a:r>
          </a:p>
          <a:p>
            <a:pPr eaLnBrk="1" hangingPunct="1">
              <a:lnSpc>
                <a:spcPct val="90000"/>
              </a:lnSpc>
            </a:pPr>
            <a:endParaRPr lang="en-US" sz="1600" b="1">
              <a:solidFill>
                <a:schemeClr val="tx2"/>
              </a:solidFill>
            </a:endParaRPr>
          </a:p>
          <a:p>
            <a:pPr eaLnBrk="1" hangingPunct="1">
              <a:lnSpc>
                <a:spcPct val="90000"/>
              </a:lnSpc>
            </a:pPr>
            <a:endParaRPr lang="en-US" sz="1600"/>
          </a:p>
          <a:p>
            <a:pPr eaLnBrk="1" hangingPunct="1">
              <a:lnSpc>
                <a:spcPct val="90000"/>
              </a:lnSpc>
            </a:pPr>
            <a:r>
              <a:rPr lang="en-US" sz="1600"/>
              <a:t>Changing the number on a speed limit sign</a:t>
            </a:r>
            <a:r>
              <a:rPr lang="en-US" sz="1600" b="1">
                <a:solidFill>
                  <a:schemeClr val="tx2"/>
                </a:solidFill>
              </a:rPr>
              <a:t> </a:t>
            </a:r>
            <a:r>
              <a:rPr lang="en-US" sz="1600" b="1">
                <a:solidFill>
                  <a:srgbClr val="FF0000"/>
                </a:solidFill>
              </a:rPr>
              <a:t>WILL NOT CHANGE</a:t>
            </a:r>
            <a:r>
              <a:rPr lang="en-US" sz="1600" b="1">
                <a:solidFill>
                  <a:schemeClr val="tx2"/>
                </a:solidFill>
              </a:rPr>
              <a:t> </a:t>
            </a:r>
            <a:r>
              <a:rPr lang="en-US" sz="1600" b="1">
                <a:solidFill>
                  <a:srgbClr val="FFFF00"/>
                </a:solidFill>
              </a:rPr>
              <a:t>traffic speeds.</a:t>
            </a:r>
          </a:p>
          <a:p>
            <a:pPr eaLnBrk="1" hangingPunct="1">
              <a:lnSpc>
                <a:spcPct val="90000"/>
              </a:lnSpc>
            </a:pPr>
            <a:endParaRPr lang="en-US" sz="1600" b="1">
              <a:solidFill>
                <a:schemeClr val="tx2"/>
              </a:solidFill>
            </a:endParaRPr>
          </a:p>
          <a:p>
            <a:pPr eaLnBrk="1" hangingPunct="1">
              <a:lnSpc>
                <a:spcPct val="90000"/>
              </a:lnSpc>
            </a:pPr>
            <a:endParaRPr lang="en-US" sz="1600"/>
          </a:p>
          <a:p>
            <a:pPr eaLnBrk="1" hangingPunct="1">
              <a:lnSpc>
                <a:spcPct val="90000"/>
              </a:lnSpc>
            </a:pPr>
            <a:r>
              <a:rPr lang="en-US" sz="1600"/>
              <a:t>Shortening or lengthening the duration of the Yellow interval</a:t>
            </a:r>
            <a:r>
              <a:rPr lang="en-US" sz="1600" b="1">
                <a:solidFill>
                  <a:schemeClr val="tx2"/>
                </a:solidFill>
              </a:rPr>
              <a:t> </a:t>
            </a:r>
            <a:r>
              <a:rPr lang="en-US" sz="1600" b="1">
                <a:solidFill>
                  <a:srgbClr val="FF0000"/>
                </a:solidFill>
              </a:rPr>
              <a:t>WILL NOT CHANGE</a:t>
            </a:r>
            <a:r>
              <a:rPr lang="en-US" sz="1600" b="1">
                <a:solidFill>
                  <a:schemeClr val="tx2"/>
                </a:solidFill>
              </a:rPr>
              <a:t> </a:t>
            </a:r>
            <a:r>
              <a:rPr lang="en-US" sz="1600" b="1">
                <a:solidFill>
                  <a:srgbClr val="FFFF00"/>
                </a:solidFill>
              </a:rPr>
              <a:t>the last to cross driver reactions or times.</a:t>
            </a:r>
          </a:p>
        </p:txBody>
      </p:sp>
      <p:grpSp>
        <p:nvGrpSpPr>
          <p:cNvPr id="38916" name="Group 10"/>
          <p:cNvGrpSpPr>
            <a:grpSpLocks/>
          </p:cNvGrpSpPr>
          <p:nvPr/>
        </p:nvGrpSpPr>
        <p:grpSpPr bwMode="auto">
          <a:xfrm>
            <a:off x="381000" y="5791200"/>
            <a:ext cx="1730375" cy="947738"/>
            <a:chOff x="381000" y="5791200"/>
            <a:chExt cx="1729676" cy="947410"/>
          </a:xfrm>
        </p:grpSpPr>
        <p:pic>
          <p:nvPicPr>
            <p:cNvPr id="38917" name="Picture 11"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13" name="TextBox 12"/>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62" name="Picture 4"/>
          <p:cNvPicPr>
            <a:picLocks noChangeAspect="1" noChangeArrowheads="1"/>
          </p:cNvPicPr>
          <p:nvPr/>
        </p:nvPicPr>
        <p:blipFill>
          <a:blip r:embed="rId3"/>
          <a:srcRect/>
          <a:stretch>
            <a:fillRect/>
          </a:stretch>
        </p:blipFill>
        <p:spPr bwMode="auto">
          <a:xfrm>
            <a:off x="1066800" y="1600200"/>
            <a:ext cx="7059613" cy="4267200"/>
          </a:xfrm>
          <a:prstGeom prst="rect">
            <a:avLst/>
          </a:prstGeom>
          <a:noFill/>
          <a:ln w="9525">
            <a:noFill/>
            <a:miter lim="800000"/>
            <a:headEnd/>
            <a:tailEnd/>
          </a:ln>
        </p:spPr>
      </p:pic>
      <p:sp>
        <p:nvSpPr>
          <p:cNvPr id="124936" name="Rectangle 8"/>
          <p:cNvSpPr>
            <a:spLocks noGrp="1" noChangeArrowheads="1"/>
          </p:cNvSpPr>
          <p:nvPr>
            <p:ph type="title"/>
          </p:nvPr>
        </p:nvSpPr>
        <p:spPr>
          <a:xfrm>
            <a:off x="533400" y="228600"/>
            <a:ext cx="8153400" cy="1219200"/>
          </a:xfrm>
          <a:solidFill>
            <a:srgbClr val="FF0000"/>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defRPr/>
            </a:pP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Cameras Do Not Improve Compliance: </a:t>
            </a:r>
            <a:b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The Cameras themselves have Documented </a:t>
            </a:r>
            <a:b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either Increases or No Reduction</a:t>
            </a:r>
          </a:p>
        </p:txBody>
      </p:sp>
      <p:grpSp>
        <p:nvGrpSpPr>
          <p:cNvPr id="40964" name="Group 7"/>
          <p:cNvGrpSpPr>
            <a:grpSpLocks/>
          </p:cNvGrpSpPr>
          <p:nvPr/>
        </p:nvGrpSpPr>
        <p:grpSpPr bwMode="auto">
          <a:xfrm>
            <a:off x="381000" y="5791200"/>
            <a:ext cx="1752600" cy="947738"/>
            <a:chOff x="381000" y="5791200"/>
            <a:chExt cx="1752600" cy="947410"/>
          </a:xfrm>
        </p:grpSpPr>
        <p:pic>
          <p:nvPicPr>
            <p:cNvPr id="40965" name="Picture 8" descr="bhspi_bulblogoembossed125.gif"/>
            <p:cNvPicPr>
              <a:picLocks noChangeAspect="1"/>
            </p:cNvPicPr>
            <p:nvPr/>
          </p:nvPicPr>
          <p:blipFill>
            <a:blip r:embed="rId4"/>
            <a:srcRect/>
            <a:stretch>
              <a:fillRect/>
            </a:stretch>
          </p:blipFill>
          <p:spPr bwMode="auto">
            <a:xfrm>
              <a:off x="381000" y="5791200"/>
              <a:ext cx="914400" cy="914400"/>
            </a:xfrm>
            <a:prstGeom prst="rect">
              <a:avLst/>
            </a:prstGeom>
            <a:noFill/>
            <a:ln w="9525">
              <a:noFill/>
              <a:miter lim="800000"/>
              <a:headEnd/>
              <a:tailEnd/>
            </a:ln>
          </p:spPr>
        </p:pic>
        <p:sp>
          <p:nvSpPr>
            <p:cNvPr id="40966" name="TextBox 9"/>
            <p:cNvSpPr txBox="1">
              <a:spLocks noChangeArrowheads="1"/>
            </p:cNvSpPr>
            <p:nvPr/>
          </p:nvSpPr>
          <p:spPr bwMode="auto">
            <a:xfrm>
              <a:off x="1089724" y="6477000"/>
              <a:ext cx="1043876" cy="261610"/>
            </a:xfrm>
            <a:prstGeom prst="rect">
              <a:avLst/>
            </a:prstGeom>
            <a:noFill/>
            <a:ln w="9525">
              <a:noFill/>
              <a:miter lim="800000"/>
              <a:headEnd/>
              <a:tailEnd/>
            </a:ln>
          </p:spPr>
          <p:txBody>
            <a:bodyPr wrap="none">
              <a:prstTxWarp prst="textNoShape">
                <a:avLst/>
              </a:prstTxWarp>
              <a:spAutoFit/>
            </a:bodyPr>
            <a:lstStyle/>
            <a:p>
              <a:r>
                <a:rPr lang="en-US" sz="1100"/>
                <a:t>www.bhspi.org</a:t>
              </a:r>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685800" y="228600"/>
            <a:ext cx="7772400" cy="1219200"/>
          </a:xfrm>
          <a:solidFill>
            <a:srgbClr val="FF0000"/>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buClr>
                <a:schemeClr val="tx2"/>
              </a:buClr>
              <a:buSzPct val="75000"/>
              <a:defRPr/>
            </a:pP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Cameras Do Not Improve Compliance: </a:t>
            </a:r>
            <a:b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The Cameras themselves have Documented </a:t>
            </a:r>
            <a:b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either Increases or No Reduction</a:t>
            </a:r>
          </a:p>
        </p:txBody>
      </p:sp>
      <p:pic>
        <p:nvPicPr>
          <p:cNvPr id="43011" name="Picture 4"/>
          <p:cNvPicPr>
            <a:picLocks noChangeAspect="1" noChangeArrowheads="1"/>
          </p:cNvPicPr>
          <p:nvPr/>
        </p:nvPicPr>
        <p:blipFill>
          <a:blip r:embed="rId3"/>
          <a:srcRect/>
          <a:stretch>
            <a:fillRect/>
          </a:stretch>
        </p:blipFill>
        <p:spPr bwMode="auto">
          <a:xfrm>
            <a:off x="990600" y="1752600"/>
            <a:ext cx="7162800" cy="4121150"/>
          </a:xfrm>
          <a:prstGeom prst="rect">
            <a:avLst/>
          </a:prstGeom>
          <a:noFill/>
          <a:ln w="9525">
            <a:noFill/>
            <a:miter lim="800000"/>
            <a:headEnd/>
            <a:tailEnd/>
          </a:ln>
        </p:spPr>
      </p:pic>
      <p:grpSp>
        <p:nvGrpSpPr>
          <p:cNvPr id="43012" name="Group 6"/>
          <p:cNvGrpSpPr>
            <a:grpSpLocks/>
          </p:cNvGrpSpPr>
          <p:nvPr/>
        </p:nvGrpSpPr>
        <p:grpSpPr bwMode="auto">
          <a:xfrm>
            <a:off x="381000" y="5791200"/>
            <a:ext cx="1752600" cy="947738"/>
            <a:chOff x="381000" y="5791200"/>
            <a:chExt cx="1752600" cy="947410"/>
          </a:xfrm>
        </p:grpSpPr>
        <p:pic>
          <p:nvPicPr>
            <p:cNvPr id="43013" name="Picture 7" descr="bhspi_bulblogoembossed125.gif"/>
            <p:cNvPicPr>
              <a:picLocks noChangeAspect="1"/>
            </p:cNvPicPr>
            <p:nvPr/>
          </p:nvPicPr>
          <p:blipFill>
            <a:blip r:embed="rId4"/>
            <a:srcRect/>
            <a:stretch>
              <a:fillRect/>
            </a:stretch>
          </p:blipFill>
          <p:spPr bwMode="auto">
            <a:xfrm>
              <a:off x="381000" y="5791200"/>
              <a:ext cx="914400" cy="914400"/>
            </a:xfrm>
            <a:prstGeom prst="rect">
              <a:avLst/>
            </a:prstGeom>
            <a:noFill/>
            <a:ln w="9525">
              <a:noFill/>
              <a:miter lim="800000"/>
              <a:headEnd/>
              <a:tailEnd/>
            </a:ln>
          </p:spPr>
        </p:pic>
        <p:sp>
          <p:nvSpPr>
            <p:cNvPr id="43014" name="TextBox 8"/>
            <p:cNvSpPr txBox="1">
              <a:spLocks noChangeArrowheads="1"/>
            </p:cNvSpPr>
            <p:nvPr/>
          </p:nvSpPr>
          <p:spPr bwMode="auto">
            <a:xfrm>
              <a:off x="1089724" y="6477000"/>
              <a:ext cx="1043876" cy="261610"/>
            </a:xfrm>
            <a:prstGeom prst="rect">
              <a:avLst/>
            </a:prstGeom>
            <a:noFill/>
            <a:ln w="9525">
              <a:noFill/>
              <a:miter lim="800000"/>
              <a:headEnd/>
              <a:tailEnd/>
            </a:ln>
          </p:spPr>
          <p:txBody>
            <a:bodyPr wrap="none">
              <a:prstTxWarp prst="textNoShape">
                <a:avLst/>
              </a:prstTxWarp>
              <a:spAutoFit/>
            </a:bodyPr>
            <a:lstStyle/>
            <a:p>
              <a:r>
                <a:rPr lang="en-US" sz="1100"/>
                <a:t>www.bhspi.org</a:t>
              </a: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09600" y="304800"/>
            <a:ext cx="7772400" cy="1295400"/>
          </a:xfrm>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buClr>
                <a:schemeClr val="tx2"/>
              </a:buClr>
              <a:buSzPct val="75000"/>
              <a:defRPr/>
            </a:pP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Signal Timing Critical</a:t>
            </a:r>
            <a:b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Small Yellow Increases = </a:t>
            </a:r>
            <a:b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Large Safety Improvements/Compliance</a:t>
            </a:r>
          </a:p>
        </p:txBody>
      </p:sp>
      <p:pic>
        <p:nvPicPr>
          <p:cNvPr id="45059" name="Picture 6"/>
          <p:cNvPicPr>
            <a:picLocks noChangeAspect="1" noChangeArrowheads="1"/>
          </p:cNvPicPr>
          <p:nvPr/>
        </p:nvPicPr>
        <p:blipFill>
          <a:blip r:embed="rId3"/>
          <a:srcRect/>
          <a:stretch>
            <a:fillRect/>
          </a:stretch>
        </p:blipFill>
        <p:spPr bwMode="auto">
          <a:xfrm>
            <a:off x="1295400" y="1828800"/>
            <a:ext cx="6448425" cy="4191000"/>
          </a:xfrm>
          <a:prstGeom prst="rect">
            <a:avLst/>
          </a:prstGeom>
          <a:noFill/>
          <a:ln w="9525">
            <a:noFill/>
            <a:miter lim="800000"/>
            <a:headEnd/>
            <a:tailEnd/>
          </a:ln>
        </p:spPr>
      </p:pic>
      <p:grpSp>
        <p:nvGrpSpPr>
          <p:cNvPr id="45060" name="Group 7"/>
          <p:cNvGrpSpPr>
            <a:grpSpLocks/>
          </p:cNvGrpSpPr>
          <p:nvPr/>
        </p:nvGrpSpPr>
        <p:grpSpPr bwMode="auto">
          <a:xfrm>
            <a:off x="381000" y="5791200"/>
            <a:ext cx="1752600" cy="947738"/>
            <a:chOff x="381000" y="5791200"/>
            <a:chExt cx="1752600" cy="947410"/>
          </a:xfrm>
        </p:grpSpPr>
        <p:pic>
          <p:nvPicPr>
            <p:cNvPr id="45061" name="Picture 8" descr="bhspi_bulblogoembossed125.gif"/>
            <p:cNvPicPr>
              <a:picLocks noChangeAspect="1"/>
            </p:cNvPicPr>
            <p:nvPr/>
          </p:nvPicPr>
          <p:blipFill>
            <a:blip r:embed="rId4"/>
            <a:srcRect/>
            <a:stretch>
              <a:fillRect/>
            </a:stretch>
          </p:blipFill>
          <p:spPr bwMode="auto">
            <a:xfrm>
              <a:off x="381000" y="5791200"/>
              <a:ext cx="914400" cy="914400"/>
            </a:xfrm>
            <a:prstGeom prst="rect">
              <a:avLst/>
            </a:prstGeom>
            <a:noFill/>
            <a:ln w="9525">
              <a:noFill/>
              <a:miter lim="800000"/>
              <a:headEnd/>
              <a:tailEnd/>
            </a:ln>
          </p:spPr>
        </p:pic>
        <p:sp>
          <p:nvSpPr>
            <p:cNvPr id="45062" name="TextBox 9"/>
            <p:cNvSpPr txBox="1">
              <a:spLocks noChangeArrowheads="1"/>
            </p:cNvSpPr>
            <p:nvPr/>
          </p:nvSpPr>
          <p:spPr bwMode="auto">
            <a:xfrm>
              <a:off x="1089724" y="6477000"/>
              <a:ext cx="1043876" cy="261610"/>
            </a:xfrm>
            <a:prstGeom prst="rect">
              <a:avLst/>
            </a:prstGeom>
            <a:noFill/>
            <a:ln w="9525">
              <a:noFill/>
              <a:miter lim="800000"/>
              <a:headEnd/>
              <a:tailEnd/>
            </a:ln>
          </p:spPr>
          <p:txBody>
            <a:bodyPr wrap="none">
              <a:prstTxWarp prst="textNoShape">
                <a:avLst/>
              </a:prstTxWarp>
              <a:spAutoFit/>
            </a:bodyPr>
            <a:lstStyle/>
            <a:p>
              <a:r>
                <a:rPr lang="en-US" sz="1100"/>
                <a:t>www.bhspi.org</a:t>
              </a:r>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42" name="Rectangle 6"/>
          <p:cNvSpPr>
            <a:spLocks noGrp="1" noChangeArrowheads="1"/>
          </p:cNvSpPr>
          <p:nvPr>
            <p:ph type="title"/>
          </p:nvPr>
        </p:nvSpPr>
        <p:spPr>
          <a:xfrm>
            <a:off x="381000" y="304800"/>
            <a:ext cx="8458200" cy="1219200"/>
          </a:xfrm>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buClr>
                <a:schemeClr val="tx2"/>
              </a:buClr>
              <a:buSzPct val="75000"/>
              <a:defRPr/>
            </a:pPr>
            <a:r>
              <a:rPr lang="en-US" sz="24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.5 </a:t>
            </a: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a:t>
            </a:r>
            <a:r>
              <a:rPr lang="en-US" sz="24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econd Increase </a:t>
            </a: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in</a:t>
            </a:r>
            <a:r>
              <a:rPr lang="en-US" sz="24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 Yellow</a:t>
            </a: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 Dramatically Increased Safety and </a:t>
            </a:r>
            <a:r>
              <a:rPr lang="en-US" sz="24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Compliance - </a:t>
            </a: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W</a:t>
            </a:r>
            <a:r>
              <a:rPr lang="en-US" sz="24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ith </a:t>
            </a: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NO Rebound!</a:t>
            </a:r>
          </a:p>
        </p:txBody>
      </p:sp>
      <p:pic>
        <p:nvPicPr>
          <p:cNvPr id="47107" name="Picture 7"/>
          <p:cNvPicPr>
            <a:picLocks noChangeAspect="1" noChangeArrowheads="1"/>
          </p:cNvPicPr>
          <p:nvPr/>
        </p:nvPicPr>
        <p:blipFill>
          <a:blip r:embed="rId3"/>
          <a:srcRect/>
          <a:stretch>
            <a:fillRect/>
          </a:stretch>
        </p:blipFill>
        <p:spPr bwMode="auto">
          <a:xfrm>
            <a:off x="1066800" y="1752600"/>
            <a:ext cx="7010400" cy="4181475"/>
          </a:xfrm>
          <a:prstGeom prst="rect">
            <a:avLst/>
          </a:prstGeom>
          <a:noFill/>
          <a:ln w="9525">
            <a:noFill/>
            <a:miter lim="800000"/>
            <a:headEnd/>
            <a:tailEnd/>
          </a:ln>
        </p:spPr>
      </p:pic>
      <p:grpSp>
        <p:nvGrpSpPr>
          <p:cNvPr id="47108" name="Group 6"/>
          <p:cNvGrpSpPr>
            <a:grpSpLocks/>
          </p:cNvGrpSpPr>
          <p:nvPr/>
        </p:nvGrpSpPr>
        <p:grpSpPr bwMode="auto">
          <a:xfrm>
            <a:off x="381000" y="5791200"/>
            <a:ext cx="1752600" cy="947738"/>
            <a:chOff x="381000" y="5791200"/>
            <a:chExt cx="1752600" cy="947410"/>
          </a:xfrm>
        </p:grpSpPr>
        <p:pic>
          <p:nvPicPr>
            <p:cNvPr id="47109" name="Picture 7" descr="bhspi_bulblogoembossed125.gif"/>
            <p:cNvPicPr>
              <a:picLocks noChangeAspect="1"/>
            </p:cNvPicPr>
            <p:nvPr/>
          </p:nvPicPr>
          <p:blipFill>
            <a:blip r:embed="rId4"/>
            <a:srcRect/>
            <a:stretch>
              <a:fillRect/>
            </a:stretch>
          </p:blipFill>
          <p:spPr bwMode="auto">
            <a:xfrm>
              <a:off x="381000" y="5791200"/>
              <a:ext cx="914400" cy="914400"/>
            </a:xfrm>
            <a:prstGeom prst="rect">
              <a:avLst/>
            </a:prstGeom>
            <a:noFill/>
            <a:ln w="9525">
              <a:noFill/>
              <a:miter lim="800000"/>
              <a:headEnd/>
              <a:tailEnd/>
            </a:ln>
          </p:spPr>
        </p:pic>
        <p:sp>
          <p:nvSpPr>
            <p:cNvPr id="47110" name="TextBox 8"/>
            <p:cNvSpPr txBox="1">
              <a:spLocks noChangeArrowheads="1"/>
            </p:cNvSpPr>
            <p:nvPr/>
          </p:nvSpPr>
          <p:spPr bwMode="auto">
            <a:xfrm>
              <a:off x="1089724" y="6477000"/>
              <a:ext cx="1043876" cy="261610"/>
            </a:xfrm>
            <a:prstGeom prst="rect">
              <a:avLst/>
            </a:prstGeom>
            <a:noFill/>
            <a:ln w="9525">
              <a:noFill/>
              <a:miter lim="800000"/>
              <a:headEnd/>
              <a:tailEnd/>
            </a:ln>
          </p:spPr>
          <p:txBody>
            <a:bodyPr wrap="none">
              <a:prstTxWarp prst="textNoShape">
                <a:avLst/>
              </a:prstTxWarp>
              <a:spAutoFit/>
            </a:bodyPr>
            <a:lstStyle/>
            <a:p>
              <a:r>
                <a:rPr lang="en-US" sz="1100"/>
                <a:t>www.bhspi.org</a:t>
              </a:r>
            </a:p>
          </p:txBody>
        </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9154" name="Picture 5"/>
          <p:cNvPicPr>
            <a:picLocks noChangeAspect="1" noChangeArrowheads="1"/>
          </p:cNvPicPr>
          <p:nvPr/>
        </p:nvPicPr>
        <p:blipFill>
          <a:blip r:embed="rId3"/>
          <a:srcRect/>
          <a:stretch>
            <a:fillRect/>
          </a:stretch>
        </p:blipFill>
        <p:spPr bwMode="auto">
          <a:xfrm>
            <a:off x="1219200" y="1676400"/>
            <a:ext cx="6248400" cy="4205288"/>
          </a:xfrm>
          <a:prstGeom prst="rect">
            <a:avLst/>
          </a:prstGeom>
          <a:noFill/>
          <a:ln w="9525">
            <a:noFill/>
            <a:miter lim="800000"/>
            <a:headEnd/>
            <a:tailEnd/>
          </a:ln>
        </p:spPr>
      </p:pic>
      <p:sp>
        <p:nvSpPr>
          <p:cNvPr id="115719" name="Rectangle 7"/>
          <p:cNvSpPr>
            <a:spLocks noGrp="1" noChangeArrowheads="1"/>
          </p:cNvSpPr>
          <p:nvPr>
            <p:ph type="title"/>
          </p:nvPr>
        </p:nvSpPr>
        <p:spPr>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buClr>
                <a:schemeClr val="tx2"/>
              </a:buClr>
              <a:buSzPct val="75000"/>
              <a:defRPr/>
            </a:pPr>
            <a:r>
              <a:rPr lang="en-US" sz="24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.5 </a:t>
            </a: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a:t>
            </a:r>
            <a:r>
              <a:rPr lang="en-US" sz="24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econd </a:t>
            </a: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I</a:t>
            </a:r>
            <a:r>
              <a:rPr lang="en-US" sz="24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ncrease </a:t>
            </a: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in</a:t>
            </a:r>
            <a:r>
              <a:rPr lang="en-US" sz="24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 Yellow</a:t>
            </a: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 Dramatically Increased Safety and Compliance</a:t>
            </a:r>
            <a:r>
              <a:rPr lang="en-US" sz="24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 - With </a:t>
            </a:r>
            <a:r>
              <a:rPr lang="en-US" sz="24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NO Rebound!</a:t>
            </a:r>
          </a:p>
        </p:txBody>
      </p:sp>
      <p:grpSp>
        <p:nvGrpSpPr>
          <p:cNvPr id="49156" name="Group 9"/>
          <p:cNvGrpSpPr>
            <a:grpSpLocks/>
          </p:cNvGrpSpPr>
          <p:nvPr/>
        </p:nvGrpSpPr>
        <p:grpSpPr bwMode="auto">
          <a:xfrm>
            <a:off x="381000" y="5791200"/>
            <a:ext cx="1730375" cy="947738"/>
            <a:chOff x="381000" y="5791200"/>
            <a:chExt cx="1729676" cy="947410"/>
          </a:xfrm>
        </p:grpSpPr>
        <p:pic>
          <p:nvPicPr>
            <p:cNvPr id="49157" name="Picture 10" descr="bhspi_bulblogoembossed125.gif"/>
            <p:cNvPicPr>
              <a:picLocks noChangeAspect="1"/>
            </p:cNvPicPr>
            <p:nvPr/>
          </p:nvPicPr>
          <p:blipFill>
            <a:blip r:embed="rId4"/>
            <a:srcRect/>
            <a:stretch>
              <a:fillRect/>
            </a:stretch>
          </p:blipFill>
          <p:spPr bwMode="auto">
            <a:xfrm>
              <a:off x="381000" y="5791200"/>
              <a:ext cx="914400" cy="914400"/>
            </a:xfrm>
            <a:prstGeom prst="rect">
              <a:avLst/>
            </a:prstGeom>
            <a:noFill/>
            <a:ln w="9525">
              <a:noFill/>
              <a:miter lim="800000"/>
              <a:headEnd/>
              <a:tailEnd/>
            </a:ln>
          </p:spPr>
        </p:pic>
        <p:sp>
          <p:nvSpPr>
            <p:cNvPr id="12" name="TextBox 11"/>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682625" y="304800"/>
            <a:ext cx="7699375" cy="1016000"/>
          </a:xfrm>
          <a:solidFill>
            <a:srgbClr val="FF0000"/>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defRPr/>
            </a:pP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Camera Installations/Studies Document </a:t>
            </a: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
            </a:r>
            <a:b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Engineering Practices Failure</a:t>
            </a:r>
          </a:p>
        </p:txBody>
      </p:sp>
      <p:sp>
        <p:nvSpPr>
          <p:cNvPr id="51203" name="Rectangle 3"/>
          <p:cNvSpPr>
            <a:spLocks noGrp="1" noChangeArrowheads="1"/>
          </p:cNvSpPr>
          <p:nvPr>
            <p:ph idx="1"/>
          </p:nvPr>
        </p:nvSpPr>
        <p:spPr>
          <a:xfrm>
            <a:off x="685800" y="1752600"/>
            <a:ext cx="7772400" cy="3657600"/>
          </a:xfrm>
        </p:spPr>
        <p:txBody>
          <a:bodyPr/>
          <a:lstStyle/>
          <a:p>
            <a:pPr eaLnBrk="1" hangingPunct="1">
              <a:spcAft>
                <a:spcPts val="1800"/>
              </a:spcAft>
            </a:pPr>
            <a:r>
              <a:rPr lang="en-US" sz="1500"/>
              <a:t>It’s interesting to note that every pro camera study that has been examined in detail, </a:t>
            </a:r>
            <a:r>
              <a:rPr lang="en-US" sz="1500" b="1">
                <a:solidFill>
                  <a:srgbClr val="FF0000"/>
                </a:solidFill>
              </a:rPr>
              <a:t>none have survived peer review. </a:t>
            </a:r>
          </a:p>
          <a:p>
            <a:pPr eaLnBrk="1" hangingPunct="1">
              <a:spcAft>
                <a:spcPts val="1800"/>
              </a:spcAft>
            </a:pPr>
            <a:r>
              <a:rPr lang="en-US" sz="1500" b="1">
                <a:solidFill>
                  <a:srgbClr val="FF0000"/>
                </a:solidFill>
              </a:rPr>
              <a:t>NONE </a:t>
            </a:r>
            <a:r>
              <a:rPr lang="en-US" sz="1500"/>
              <a:t>of the camera installations</a:t>
            </a:r>
            <a:r>
              <a:rPr lang="en-US" sz="1500" b="1">
                <a:solidFill>
                  <a:srgbClr val="FF0000"/>
                </a:solidFill>
              </a:rPr>
              <a:t> </a:t>
            </a:r>
            <a:r>
              <a:rPr lang="en-US" sz="1500" b="1">
                <a:solidFill>
                  <a:srgbClr val="FFFF00"/>
                </a:solidFill>
              </a:rPr>
              <a:t>remain after engineering remedies are implemented to meet the safety needs of traffic. </a:t>
            </a:r>
            <a:r>
              <a:rPr lang="en-US" sz="1500" b="1">
                <a:solidFill>
                  <a:srgbClr val="FF0000"/>
                </a:solidFill>
              </a:rPr>
              <a:t>NONE! </a:t>
            </a:r>
            <a:r>
              <a:rPr lang="en-US" sz="1500"/>
              <a:t>In fact, virtually every contract has sustained red light running minimum thresholds that if the entity doesn’t meet them, or if safety measures are implemented or the conviction rates drop, it violates the contract. </a:t>
            </a:r>
          </a:p>
          <a:p>
            <a:pPr eaLnBrk="1" hangingPunct="1">
              <a:spcAft>
                <a:spcPts val="1800"/>
              </a:spcAft>
            </a:pPr>
            <a:r>
              <a:rPr lang="en-US" sz="1500"/>
              <a:t>Worse yet, even though the </a:t>
            </a:r>
            <a:r>
              <a:rPr lang="en-US" sz="1500" b="1">
                <a:solidFill>
                  <a:srgbClr val="FFFF00"/>
                </a:solidFill>
              </a:rPr>
              <a:t>cameras have clearly documented the safety benefits from engineering solutions</a:t>
            </a:r>
            <a:r>
              <a:rPr lang="en-US" sz="1500"/>
              <a:t> (yellow interval increases et al), in every case </a:t>
            </a:r>
            <a:r>
              <a:rPr lang="en-US" sz="1500" b="1">
                <a:solidFill>
                  <a:srgbClr val="FF0000"/>
                </a:solidFill>
              </a:rPr>
              <a:t>those vested in the cameras success</a:t>
            </a:r>
            <a:r>
              <a:rPr lang="en-US" sz="1500"/>
              <a:t> decry these safety/compliance results are anomalies, and </a:t>
            </a:r>
            <a:r>
              <a:rPr lang="en-US" sz="1500" b="1">
                <a:solidFill>
                  <a:srgbClr val="FF0000"/>
                </a:solidFill>
              </a:rPr>
              <a:t>have refused to further adjust timing</a:t>
            </a:r>
            <a:r>
              <a:rPr lang="en-US" sz="1500"/>
              <a:t> or try it at the other locations.</a:t>
            </a:r>
            <a:r>
              <a:rPr lang="en-US" sz="1700"/>
              <a:t> </a:t>
            </a:r>
          </a:p>
        </p:txBody>
      </p:sp>
      <p:grpSp>
        <p:nvGrpSpPr>
          <p:cNvPr id="51204" name="Group 7"/>
          <p:cNvGrpSpPr>
            <a:grpSpLocks/>
          </p:cNvGrpSpPr>
          <p:nvPr/>
        </p:nvGrpSpPr>
        <p:grpSpPr bwMode="auto">
          <a:xfrm>
            <a:off x="381000" y="5791200"/>
            <a:ext cx="1752600" cy="947738"/>
            <a:chOff x="381000" y="5791200"/>
            <a:chExt cx="1752600" cy="947410"/>
          </a:xfrm>
        </p:grpSpPr>
        <p:pic>
          <p:nvPicPr>
            <p:cNvPr id="51205" name="Picture 8"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51206" name="TextBox 9"/>
            <p:cNvSpPr txBox="1">
              <a:spLocks noChangeArrowheads="1"/>
            </p:cNvSpPr>
            <p:nvPr/>
          </p:nvSpPr>
          <p:spPr bwMode="auto">
            <a:xfrm>
              <a:off x="1089724" y="6477000"/>
              <a:ext cx="1043876" cy="261610"/>
            </a:xfrm>
            <a:prstGeom prst="rect">
              <a:avLst/>
            </a:prstGeom>
            <a:noFill/>
            <a:ln w="9525">
              <a:noFill/>
              <a:miter lim="800000"/>
              <a:headEnd/>
              <a:tailEnd/>
            </a:ln>
          </p:spPr>
          <p:txBody>
            <a:bodyPr wrap="none">
              <a:prstTxWarp prst="textNoShape">
                <a:avLst/>
              </a:prstTxWarp>
              <a:spAutoFit/>
            </a:bodyPr>
            <a:lstStyle/>
            <a:p>
              <a:r>
                <a:rPr lang="en-US" sz="1100"/>
                <a:t>www.bhspi.org</a:t>
              </a:r>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Title 16"/>
          <p:cNvSpPr txBox="1">
            <a:spLocks noGrp="1"/>
          </p:cNvSpPr>
          <p:nvPr>
            <p:ph type="title"/>
          </p:nvPr>
        </p:nvSpPr>
        <p:spPr>
          <a:solidFill>
            <a:srgbClr val="FF0000"/>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defRPr/>
            </a:pP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Red Light Cameras</a:t>
            </a:r>
            <a:b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Dependant on Unsafe Practices</a:t>
            </a:r>
          </a:p>
        </p:txBody>
      </p:sp>
      <p:sp>
        <p:nvSpPr>
          <p:cNvPr id="16386" name="Rectangle 3"/>
          <p:cNvSpPr>
            <a:spLocks noGrp="1" noChangeArrowheads="1"/>
          </p:cNvSpPr>
          <p:nvPr>
            <p:ph idx="1"/>
          </p:nvPr>
        </p:nvSpPr>
        <p:spPr>
          <a:xfrm>
            <a:off x="457200" y="1752600"/>
            <a:ext cx="8229600" cy="3581400"/>
          </a:xfrm>
        </p:spPr>
        <p:txBody>
          <a:bodyPr>
            <a:normAutofit/>
          </a:bodyPr>
          <a:lstStyle/>
          <a:p>
            <a:pPr marL="514350" indent="-514350" eaLnBrk="1" hangingPunct="1">
              <a:spcAft>
                <a:spcPts val="1200"/>
              </a:spcAft>
            </a:pPr>
            <a:r>
              <a:rPr lang="en-US" sz="2000" smtClean="0">
                <a:ea typeface="Arial" pitchFamily="-65" charset="0"/>
                <a:cs typeface="Arial" pitchFamily="-65" charset="0"/>
              </a:rPr>
              <a:t>Camera Enforcement: A camera system’s vetting process by definition requires that a </a:t>
            </a:r>
            <a:r>
              <a:rPr lang="en-US" sz="2000" smtClean="0">
                <a:solidFill>
                  <a:srgbClr val="FFFF00"/>
                </a:solidFill>
                <a:ea typeface="Arial" pitchFamily="-65" charset="0"/>
                <a:cs typeface="Arial" pitchFamily="-65" charset="0"/>
              </a:rPr>
              <a:t>quantified engineering defect </a:t>
            </a:r>
            <a:r>
              <a:rPr lang="en-US" sz="2000" smtClean="0">
                <a:ea typeface="Arial" pitchFamily="-65" charset="0"/>
                <a:cs typeface="Arial" pitchFamily="-65" charset="0"/>
              </a:rPr>
              <a:t>be </a:t>
            </a:r>
            <a:r>
              <a:rPr lang="en-US" sz="2000" smtClean="0">
                <a:solidFill>
                  <a:srgbClr val="FFFF00"/>
                </a:solidFill>
                <a:ea typeface="Arial" pitchFamily="-65" charset="0"/>
                <a:cs typeface="Arial" pitchFamily="-65" charset="0"/>
              </a:rPr>
              <a:t>identified</a:t>
            </a:r>
            <a:r>
              <a:rPr lang="en-US" sz="2000" smtClean="0">
                <a:ea typeface="Arial" pitchFamily="-65" charset="0"/>
                <a:cs typeface="Arial" pitchFamily="-65" charset="0"/>
              </a:rPr>
              <a:t> and then, </a:t>
            </a:r>
            <a:r>
              <a:rPr lang="en-US" sz="2000" smtClean="0">
                <a:solidFill>
                  <a:srgbClr val="FFFF00"/>
                </a:solidFill>
                <a:ea typeface="Arial" pitchFamily="-65" charset="0"/>
                <a:cs typeface="Arial" pitchFamily="-65" charset="0"/>
              </a:rPr>
              <a:t>by design, remain uncorrected</a:t>
            </a:r>
            <a:r>
              <a:rPr lang="en-US" sz="2000" smtClean="0">
                <a:ea typeface="Arial" pitchFamily="-65" charset="0"/>
                <a:cs typeface="Arial" pitchFamily="-65" charset="0"/>
              </a:rPr>
              <a:t>. </a:t>
            </a:r>
          </a:p>
          <a:p>
            <a:pPr marL="514350" indent="-514350" eaLnBrk="1" hangingPunct="1">
              <a:spcAft>
                <a:spcPts val="1200"/>
              </a:spcAft>
            </a:pPr>
            <a:r>
              <a:rPr lang="en-US" sz="2000" smtClean="0">
                <a:solidFill>
                  <a:srgbClr val="FFFF00"/>
                </a:solidFill>
                <a:ea typeface="Arial" pitchFamily="-65" charset="0"/>
                <a:cs typeface="Arial" pitchFamily="-65" charset="0"/>
              </a:rPr>
              <a:t>The larger the </a:t>
            </a:r>
            <a:r>
              <a:rPr lang="en-US" sz="2000" smtClean="0">
                <a:ea typeface="Arial" pitchFamily="-65" charset="0"/>
                <a:cs typeface="Arial" pitchFamily="-65" charset="0"/>
              </a:rPr>
              <a:t>identified engineering </a:t>
            </a:r>
            <a:r>
              <a:rPr lang="en-US" sz="2000" smtClean="0">
                <a:solidFill>
                  <a:srgbClr val="FFFF00"/>
                </a:solidFill>
                <a:ea typeface="Arial" pitchFamily="-65" charset="0"/>
                <a:cs typeface="Arial" pitchFamily="-65" charset="0"/>
              </a:rPr>
              <a:t>defect</a:t>
            </a:r>
            <a:r>
              <a:rPr lang="en-US" sz="2000" smtClean="0">
                <a:ea typeface="Arial" pitchFamily="-65" charset="0"/>
                <a:cs typeface="Arial" pitchFamily="-65" charset="0"/>
              </a:rPr>
              <a:t>, the more the system </a:t>
            </a:r>
            <a:r>
              <a:rPr lang="en-US" sz="2000" smtClean="0">
                <a:solidFill>
                  <a:srgbClr val="FFFF00"/>
                </a:solidFill>
                <a:ea typeface="Arial" pitchFamily="-65" charset="0"/>
                <a:cs typeface="Arial" pitchFamily="-65" charset="0"/>
              </a:rPr>
              <a:t>operators are financially rewarded for unsafe practices and negligence</a:t>
            </a:r>
            <a:r>
              <a:rPr lang="en-US" sz="2000" smtClean="0">
                <a:ea typeface="Arial" pitchFamily="-65" charset="0"/>
                <a:cs typeface="Arial" pitchFamily="-65" charset="0"/>
              </a:rPr>
              <a:t>. </a:t>
            </a:r>
          </a:p>
          <a:p>
            <a:pPr marL="514350" indent="-514350" eaLnBrk="1" hangingPunct="1">
              <a:spcAft>
                <a:spcPts val="1200"/>
              </a:spcAft>
            </a:pPr>
            <a:r>
              <a:rPr lang="en-US" sz="2000" smtClean="0">
                <a:solidFill>
                  <a:srgbClr val="FFFF00"/>
                </a:solidFill>
                <a:ea typeface="Arial" pitchFamily="-65" charset="0"/>
                <a:cs typeface="Arial" pitchFamily="-65" charset="0"/>
              </a:rPr>
              <a:t>Cameras do not reduce accidents caused by engineering defects and at most locations their presence has actually caused accident rates to increase</a:t>
            </a:r>
            <a:r>
              <a:rPr lang="en-US" sz="2000" smtClean="0">
                <a:ea typeface="Arial" pitchFamily="-65" charset="0"/>
                <a:cs typeface="Arial" pitchFamily="-65" charset="0"/>
              </a:rPr>
              <a:t>. 	</a:t>
            </a:r>
          </a:p>
        </p:txBody>
      </p:sp>
      <p:grpSp>
        <p:nvGrpSpPr>
          <p:cNvPr id="16387" name="Group 10"/>
          <p:cNvGrpSpPr>
            <a:grpSpLocks/>
          </p:cNvGrpSpPr>
          <p:nvPr/>
        </p:nvGrpSpPr>
        <p:grpSpPr bwMode="auto">
          <a:xfrm>
            <a:off x="381000" y="5791200"/>
            <a:ext cx="1730375" cy="947738"/>
            <a:chOff x="381000" y="5791200"/>
            <a:chExt cx="1729676" cy="947410"/>
          </a:xfrm>
        </p:grpSpPr>
        <p:pic>
          <p:nvPicPr>
            <p:cNvPr id="16389" name="Picture 11"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13" name="TextBox 12"/>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2625" y="381000"/>
            <a:ext cx="7699375" cy="1143000"/>
          </a:xfrm>
          <a:solidFill>
            <a:srgbClr val="FF0000"/>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buClr>
                <a:schemeClr val="tx2"/>
              </a:buClr>
              <a:buSzPct val="75000"/>
              <a:defRPr/>
            </a:pP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Camera Installations/Studies Document </a:t>
            </a:r>
            <a:b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Engineering Practices Failure</a:t>
            </a:r>
            <a:endPar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endParaRPr>
          </a:p>
        </p:txBody>
      </p:sp>
      <p:sp>
        <p:nvSpPr>
          <p:cNvPr id="131075" name="Rectangle 3"/>
          <p:cNvSpPr>
            <a:spLocks noGrp="1" noChangeArrowheads="1"/>
          </p:cNvSpPr>
          <p:nvPr>
            <p:ph idx="1"/>
          </p:nvPr>
        </p:nvSpPr>
        <p:spPr>
          <a:xfrm>
            <a:off x="838200" y="1981200"/>
            <a:ext cx="7700963" cy="3740150"/>
          </a:xfrm>
        </p:spPr>
        <p:txBody>
          <a:bodyPr rtlCol="0">
            <a:normAutofit/>
          </a:bodyPr>
          <a:lstStyle/>
          <a:p>
            <a:pPr eaLnBrk="1" fontAlgn="auto" hangingPunct="1">
              <a:lnSpc>
                <a:spcPct val="90000"/>
              </a:lnSpc>
              <a:spcAft>
                <a:spcPts val="0"/>
              </a:spcAft>
              <a:buFont typeface="Arial"/>
              <a:buChar char="•"/>
              <a:defRPr/>
            </a:pPr>
            <a:r>
              <a:rPr lang="en-US" sz="1600" dirty="0">
                <a:ea typeface="+mn-ea"/>
                <a:cs typeface="+mn-cs"/>
              </a:rPr>
              <a:t>In this regard the </a:t>
            </a:r>
            <a:r>
              <a:rPr lang="en-US" sz="1600" b="1" dirty="0">
                <a:solidFill>
                  <a:srgbClr val="FFFF00"/>
                </a:solidFill>
                <a:ea typeface="+mn-ea"/>
                <a:cs typeface="+mn-cs"/>
              </a:rPr>
              <a:t>National Motorists Association posted a $10,000 dollar challenge</a:t>
            </a:r>
            <a:r>
              <a:rPr lang="en-US" sz="1600" dirty="0">
                <a:ea typeface="+mn-ea"/>
                <a:cs typeface="+mn-cs"/>
              </a:rPr>
              <a:t> to any camera location </a:t>
            </a:r>
            <a:r>
              <a:rPr lang="en-US" sz="1600" b="1" dirty="0">
                <a:solidFill>
                  <a:srgbClr val="FFFF00"/>
                </a:solidFill>
                <a:ea typeface="+mn-ea"/>
                <a:cs typeface="+mn-cs"/>
              </a:rPr>
              <a:t>to apply the known engineering safety countermeasures to improve both compliance and safety. Not a single city took the challenge.</a:t>
            </a:r>
          </a:p>
          <a:p>
            <a:pPr eaLnBrk="1" fontAlgn="auto" hangingPunct="1">
              <a:lnSpc>
                <a:spcPct val="90000"/>
              </a:lnSpc>
              <a:spcAft>
                <a:spcPts val="0"/>
              </a:spcAft>
              <a:buFont typeface="Arial"/>
              <a:buChar char="•"/>
              <a:defRPr/>
            </a:pPr>
            <a:endParaRPr lang="en-US" sz="1600" b="1" dirty="0">
              <a:solidFill>
                <a:schemeClr val="tx2"/>
              </a:solidFill>
              <a:ea typeface="+mn-ea"/>
              <a:cs typeface="+mn-cs"/>
            </a:endParaRPr>
          </a:p>
          <a:p>
            <a:pPr eaLnBrk="1" fontAlgn="auto" hangingPunct="1">
              <a:lnSpc>
                <a:spcPct val="90000"/>
              </a:lnSpc>
              <a:spcAft>
                <a:spcPts val="0"/>
              </a:spcAft>
              <a:buFont typeface="Arial"/>
              <a:buChar char="•"/>
              <a:defRPr/>
            </a:pPr>
            <a:r>
              <a:rPr lang="en-US" sz="1600" b="1" dirty="0">
                <a:solidFill>
                  <a:srgbClr val="FF0000"/>
                </a:solidFill>
                <a:ea typeface="+mn-ea"/>
                <a:cs typeface="+mn-cs"/>
              </a:rPr>
              <a:t>Therefore only one conclusion can be made. The camera operators and their clients are profiting from unsafe practices.</a:t>
            </a:r>
            <a:r>
              <a:rPr lang="en-US" sz="1600" b="1" dirty="0">
                <a:ea typeface="+mn-ea"/>
                <a:cs typeface="+mn-cs"/>
              </a:rPr>
              <a:t> </a:t>
            </a:r>
            <a:r>
              <a:rPr lang="en-US" sz="1600" dirty="0">
                <a:ea typeface="+mn-ea"/>
                <a:cs typeface="+mn-cs"/>
              </a:rPr>
              <a:t>This is not safety, it’s revenue at its worst. These short yellows cause significant numbers of unnecessary injuries and deaths and there is no reason whatsoever not to correct this, except money.</a:t>
            </a:r>
          </a:p>
          <a:p>
            <a:pPr eaLnBrk="1" fontAlgn="auto" hangingPunct="1">
              <a:lnSpc>
                <a:spcPct val="90000"/>
              </a:lnSpc>
              <a:spcAft>
                <a:spcPts val="0"/>
              </a:spcAft>
              <a:buFont typeface="Arial"/>
              <a:buChar char="•"/>
              <a:defRPr/>
            </a:pPr>
            <a:endParaRPr lang="en-US" sz="1600" dirty="0">
              <a:ea typeface="+mn-ea"/>
              <a:cs typeface="+mn-cs"/>
            </a:endParaRPr>
          </a:p>
          <a:p>
            <a:pPr eaLnBrk="1" fontAlgn="auto" hangingPunct="1">
              <a:lnSpc>
                <a:spcPct val="90000"/>
              </a:lnSpc>
              <a:spcAft>
                <a:spcPts val="0"/>
              </a:spcAft>
              <a:buFont typeface="Arial"/>
              <a:buChar char="•"/>
              <a:defRPr/>
            </a:pPr>
            <a:r>
              <a:rPr lang="en-US" sz="1600" b="1" dirty="0">
                <a:solidFill>
                  <a:srgbClr val="FFFF00"/>
                </a:solidFill>
                <a:ea typeface="+mn-ea"/>
                <a:cs typeface="+mn-cs"/>
              </a:rPr>
              <a:t>Studies show 80 percent of the citation revenue is generated in the first second after the yellow interval change and in every camera location the yellow interval is greater than one second too short. </a:t>
            </a:r>
            <a:r>
              <a:rPr lang="en-US" sz="1600" b="1" dirty="0">
                <a:solidFill>
                  <a:srgbClr val="FF0000"/>
                </a:solidFill>
                <a:ea typeface="+mn-ea"/>
                <a:cs typeface="+mn-cs"/>
              </a:rPr>
              <a:t>Moreover, the yellow is only the time it takes to stop or proceed from the limit line, and does not include the time it takes to actually clear an intersection.</a:t>
            </a:r>
          </a:p>
        </p:txBody>
      </p:sp>
      <p:grpSp>
        <p:nvGrpSpPr>
          <p:cNvPr id="53252" name="Group 7"/>
          <p:cNvGrpSpPr>
            <a:grpSpLocks/>
          </p:cNvGrpSpPr>
          <p:nvPr/>
        </p:nvGrpSpPr>
        <p:grpSpPr bwMode="auto">
          <a:xfrm>
            <a:off x="381000" y="5791200"/>
            <a:ext cx="1752600" cy="947738"/>
            <a:chOff x="381000" y="5791200"/>
            <a:chExt cx="1752600" cy="947410"/>
          </a:xfrm>
        </p:grpSpPr>
        <p:pic>
          <p:nvPicPr>
            <p:cNvPr id="53253" name="Picture 8"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53254" name="TextBox 9"/>
            <p:cNvSpPr txBox="1">
              <a:spLocks noChangeArrowheads="1"/>
            </p:cNvSpPr>
            <p:nvPr/>
          </p:nvSpPr>
          <p:spPr bwMode="auto">
            <a:xfrm>
              <a:off x="1089724" y="6477000"/>
              <a:ext cx="1043876" cy="261610"/>
            </a:xfrm>
            <a:prstGeom prst="rect">
              <a:avLst/>
            </a:prstGeom>
            <a:noFill/>
            <a:ln w="9525">
              <a:noFill/>
              <a:miter lim="800000"/>
              <a:headEnd/>
              <a:tailEnd/>
            </a:ln>
          </p:spPr>
          <p:txBody>
            <a:bodyPr wrap="none">
              <a:prstTxWarp prst="textNoShape">
                <a:avLst/>
              </a:prstTxWarp>
              <a:spAutoFit/>
            </a:bodyPr>
            <a:lstStyle/>
            <a:p>
              <a:r>
                <a:rPr lang="en-US" sz="1100"/>
                <a:t>www.bhspi.org</a:t>
              </a:r>
            </a:p>
          </p:txBody>
        </p:sp>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solidFill>
            <a:srgbClr val="FF0000"/>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fontScale="90000"/>
          </a:bodyPr>
          <a:lstStyle/>
          <a:p>
            <a:pPr eaLnBrk="1" fontAlgn="auto" hangingPunct="1">
              <a:spcAft>
                <a:spcPts val="0"/>
              </a:spcAft>
              <a:buClr>
                <a:schemeClr val="tx2"/>
              </a:buClr>
              <a:buSzPct val="75000"/>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When and Where did we go from Best Practices to a </a:t>
            </a: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Revenue, </a:t>
            </a: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at the Expense of </a:t>
            </a: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Safety, </a:t>
            </a: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System?</a:t>
            </a:r>
          </a:p>
        </p:txBody>
      </p:sp>
      <p:sp>
        <p:nvSpPr>
          <p:cNvPr id="55299" name="Rectangle 3"/>
          <p:cNvSpPr>
            <a:spLocks noGrp="1" noChangeArrowheads="1"/>
          </p:cNvSpPr>
          <p:nvPr>
            <p:ph idx="1"/>
          </p:nvPr>
        </p:nvSpPr>
        <p:spPr>
          <a:xfrm>
            <a:off x="457200" y="1752600"/>
            <a:ext cx="8229600" cy="4114800"/>
          </a:xfrm>
        </p:spPr>
        <p:txBody>
          <a:bodyPr/>
          <a:lstStyle/>
          <a:p>
            <a:pPr eaLnBrk="1" hangingPunct="1"/>
            <a:r>
              <a:rPr lang="en-US" sz="1600">
                <a:latin typeface="Helvetica" pitchFamily="-65" charset="0"/>
              </a:rPr>
              <a:t>Here are the prior best practices that were based on fully vetted empirical research. </a:t>
            </a:r>
          </a:p>
          <a:p>
            <a:pPr eaLnBrk="1" hangingPunct="1"/>
            <a:endParaRPr lang="en-US" sz="1600">
              <a:latin typeface="Helvetica" pitchFamily="-65" charset="0"/>
            </a:endParaRPr>
          </a:p>
          <a:p>
            <a:pPr eaLnBrk="1" hangingPunct="1">
              <a:buFont typeface="Wingdings" pitchFamily="-65" charset="2"/>
              <a:buNone/>
            </a:pPr>
            <a:r>
              <a:rPr lang="en-US" sz="1600">
                <a:latin typeface="Helvetica" pitchFamily="-65" charset="0"/>
              </a:rPr>
              <a:t>	</a:t>
            </a:r>
            <a:r>
              <a:rPr lang="en-US" sz="1600" b="1">
                <a:solidFill>
                  <a:srgbClr val="FFFF00"/>
                </a:solidFill>
                <a:latin typeface="Helvetica" pitchFamily="-65" charset="0"/>
              </a:rPr>
              <a:t>"The primary measure of effectiveness for the yellow interval is the percent of vehicles entering the intersection after the termination of the yellow indication; that is, during the red following the yellow."</a:t>
            </a:r>
            <a:r>
              <a:rPr lang="en-US" sz="1600">
                <a:latin typeface="Helvetica" pitchFamily="-65" charset="0"/>
              </a:rPr>
              <a:t> ...... "When the percent of vehicles that are last through the intersection which enter on red exceeds that which is locally acceptable (many agencies use a value of one to three percent), </a:t>
            </a:r>
            <a:r>
              <a:rPr lang="en-US" sz="1600" b="1">
                <a:solidFill>
                  <a:srgbClr val="FFFF00"/>
                </a:solidFill>
                <a:latin typeface="Helvetica" pitchFamily="-65" charset="0"/>
              </a:rPr>
              <a:t>the yellow interval</a:t>
            </a:r>
            <a:r>
              <a:rPr lang="en-US" sz="1600" i="1">
                <a:solidFill>
                  <a:srgbClr val="0000FF"/>
                </a:solidFill>
              </a:rPr>
              <a:t> </a:t>
            </a:r>
            <a:r>
              <a:rPr lang="en-US" sz="1600" b="1" i="1">
                <a:solidFill>
                  <a:srgbClr val="FF0000"/>
                </a:solidFill>
              </a:rPr>
              <a:t>should be lengthened</a:t>
            </a:r>
            <a:r>
              <a:rPr lang="en-US" sz="1600" i="1">
                <a:solidFill>
                  <a:srgbClr val="0000FF"/>
                </a:solidFill>
              </a:rPr>
              <a:t> </a:t>
            </a:r>
            <a:r>
              <a:rPr lang="en-US" sz="1600" b="1">
                <a:solidFill>
                  <a:srgbClr val="FFFF00"/>
                </a:solidFill>
                <a:latin typeface="Helvetica" pitchFamily="-65" charset="0"/>
              </a:rPr>
              <a:t>until the percentage conforms to local standards." </a:t>
            </a:r>
          </a:p>
          <a:p>
            <a:pPr eaLnBrk="1" hangingPunct="1"/>
            <a:endParaRPr lang="en-US" sz="1600">
              <a:solidFill>
                <a:srgbClr val="0000FF"/>
              </a:solidFill>
            </a:endParaRPr>
          </a:p>
          <a:p>
            <a:pPr eaLnBrk="1" hangingPunct="1"/>
            <a:r>
              <a:rPr lang="en-US" sz="1600"/>
              <a:t>["Determining Vehicle Change Intervals - A Proposed Recommended Practice", Institute of Transportation Engineers, Washington, D.C., 1985, page 6]</a:t>
            </a:r>
            <a:r>
              <a:rPr lang="en-US" sz="1600">
                <a:ea typeface="ヒラギノ角ゴ Pro W3" pitchFamily="-65" charset="-128"/>
                <a:cs typeface="ヒラギノ角ゴ Pro W3" pitchFamily="-65" charset="-128"/>
              </a:rPr>
              <a:t> </a:t>
            </a:r>
            <a:r>
              <a:rPr lang="en-US" sz="1600" b="1">
                <a:solidFill>
                  <a:srgbClr val="FFFF00"/>
                </a:solidFill>
                <a:latin typeface="Helvetica" pitchFamily="-65" charset="0"/>
              </a:rPr>
              <a:t>The local standard was defined as 1 to 3 percent non compliance…</a:t>
            </a:r>
            <a:r>
              <a:rPr lang="en-US" sz="1600" b="1">
                <a:latin typeface="Helvetica" pitchFamily="-65" charset="0"/>
              </a:rPr>
              <a:t>]</a:t>
            </a:r>
            <a:r>
              <a:rPr lang="en-US" sz="1600" b="1">
                <a:solidFill>
                  <a:srgbClr val="FFFF00"/>
                </a:solidFill>
                <a:latin typeface="Helvetica" pitchFamily="-65" charset="0"/>
              </a:rPr>
              <a:t> (to meet 97th to 99th percentile of traffic’s need)</a:t>
            </a:r>
            <a:endParaRPr lang="en-US" sz="1600">
              <a:latin typeface="Helvetica" pitchFamily="-65" charset="0"/>
            </a:endParaRPr>
          </a:p>
          <a:p>
            <a:pPr eaLnBrk="1" hangingPunct="1"/>
            <a:endParaRPr lang="en-US" sz="1800">
              <a:latin typeface="Helvetica" pitchFamily="-65" charset="0"/>
            </a:endParaRPr>
          </a:p>
        </p:txBody>
      </p:sp>
      <p:grpSp>
        <p:nvGrpSpPr>
          <p:cNvPr id="55300" name="Group 7"/>
          <p:cNvGrpSpPr>
            <a:grpSpLocks/>
          </p:cNvGrpSpPr>
          <p:nvPr/>
        </p:nvGrpSpPr>
        <p:grpSpPr bwMode="auto">
          <a:xfrm>
            <a:off x="381000" y="5791200"/>
            <a:ext cx="1752600" cy="947738"/>
            <a:chOff x="381000" y="5791200"/>
            <a:chExt cx="1752600" cy="947410"/>
          </a:xfrm>
        </p:grpSpPr>
        <p:pic>
          <p:nvPicPr>
            <p:cNvPr id="55301" name="Picture 8"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55302" name="TextBox 9"/>
            <p:cNvSpPr txBox="1">
              <a:spLocks noChangeArrowheads="1"/>
            </p:cNvSpPr>
            <p:nvPr/>
          </p:nvSpPr>
          <p:spPr bwMode="auto">
            <a:xfrm>
              <a:off x="1089724" y="6477000"/>
              <a:ext cx="1043876" cy="261610"/>
            </a:xfrm>
            <a:prstGeom prst="rect">
              <a:avLst/>
            </a:prstGeom>
            <a:noFill/>
            <a:ln w="9525">
              <a:noFill/>
              <a:miter lim="800000"/>
              <a:headEnd/>
              <a:tailEnd/>
            </a:ln>
          </p:spPr>
          <p:txBody>
            <a:bodyPr wrap="none">
              <a:prstTxWarp prst="textNoShape">
                <a:avLst/>
              </a:prstTxWarp>
              <a:spAutoFit/>
            </a:bodyPr>
            <a:lstStyle/>
            <a:p>
              <a:r>
                <a:rPr lang="en-US" sz="1100"/>
                <a:t>www.bhspi.org</a:t>
              </a:r>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solidFill>
            <a:srgbClr val="FF0000"/>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fontScale="90000"/>
          </a:bodyPr>
          <a:lstStyle/>
          <a:p>
            <a:pPr eaLnBrk="1" fontAlgn="auto" hangingPunct="1">
              <a:spcAft>
                <a:spcPts val="0"/>
              </a:spcAft>
              <a:buClr>
                <a:schemeClr val="tx2"/>
              </a:buClr>
              <a:buSzPct val="75000"/>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When and Where did we go from Best Practices to a </a:t>
            </a: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Revenue, </a:t>
            </a: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at the Expense of </a:t>
            </a: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Safety, </a:t>
            </a: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System?</a:t>
            </a:r>
          </a:p>
        </p:txBody>
      </p:sp>
      <p:sp>
        <p:nvSpPr>
          <p:cNvPr id="57347" name="Rectangle 3"/>
          <p:cNvSpPr>
            <a:spLocks noGrp="1" noChangeArrowheads="1"/>
          </p:cNvSpPr>
          <p:nvPr>
            <p:ph idx="1"/>
          </p:nvPr>
        </p:nvSpPr>
        <p:spPr>
          <a:xfrm>
            <a:off x="457200" y="1752600"/>
            <a:ext cx="8229600" cy="4114800"/>
          </a:xfrm>
        </p:spPr>
        <p:txBody>
          <a:bodyPr/>
          <a:lstStyle/>
          <a:p>
            <a:pPr eaLnBrk="1" hangingPunct="1">
              <a:lnSpc>
                <a:spcPct val="90000"/>
              </a:lnSpc>
            </a:pPr>
            <a:r>
              <a:rPr lang="en-US" sz="1600" smtClean="0"/>
              <a:t>The change in the law that permitted public safety to be trumped by known unsafe practices, empire building and revenue opportunities for NHTSA’s constituents (enforcement industry) et al, and the enterprises and entities that benefit from these policies. </a:t>
            </a:r>
          </a:p>
          <a:p>
            <a:pPr eaLnBrk="1" hangingPunct="1">
              <a:lnSpc>
                <a:spcPct val="90000"/>
              </a:lnSpc>
              <a:buFont typeface="Wingdings" pitchFamily="-65" charset="2"/>
              <a:buNone/>
            </a:pPr>
            <a:endParaRPr lang="en-US" sz="1600" smtClean="0"/>
          </a:p>
          <a:p>
            <a:pPr eaLnBrk="1" hangingPunct="1">
              <a:lnSpc>
                <a:spcPct val="90000"/>
              </a:lnSpc>
            </a:pPr>
            <a:r>
              <a:rPr lang="en-US" sz="1600" b="1" smtClean="0">
                <a:solidFill>
                  <a:srgbClr val="FFFF00"/>
                </a:solidFill>
                <a:latin typeface="Helvetica" pitchFamily="-65" charset="0"/>
              </a:rPr>
              <a:t>The hijacking of best practices:</a:t>
            </a:r>
          </a:p>
          <a:p>
            <a:pPr eaLnBrk="1" hangingPunct="1">
              <a:lnSpc>
                <a:spcPct val="90000"/>
              </a:lnSpc>
              <a:buFont typeface="Wingdings" pitchFamily="-65" charset="2"/>
              <a:buNone/>
            </a:pPr>
            <a:endParaRPr lang="en-US" sz="1600" smtClean="0"/>
          </a:p>
          <a:p>
            <a:pPr eaLnBrk="1" hangingPunct="1">
              <a:lnSpc>
                <a:spcPct val="90000"/>
              </a:lnSpc>
              <a:buFont typeface="Wingdings" pitchFamily="-65" charset="2"/>
              <a:buNone/>
            </a:pPr>
            <a:r>
              <a:rPr lang="en-US" sz="1600" smtClean="0"/>
              <a:t>	1994 - </a:t>
            </a:r>
            <a:r>
              <a:rPr lang="en-US" sz="1600" i="1" smtClean="0"/>
              <a:t>"The preparatory activities of the Automated Enforcement Program, which began in 1994, were supported by seed money from the National Highway Traffic Safety Administration (NHTSA)..." [</a:t>
            </a:r>
            <a:r>
              <a:rPr lang="en-US" sz="1600" i="1" smtClean="0">
                <a:solidFill>
                  <a:srgbClr val="FF0000"/>
                </a:solidFill>
              </a:rPr>
              <a:t> </a:t>
            </a:r>
            <a:r>
              <a:rPr lang="en-US" sz="1600" smtClean="0">
                <a:latin typeface="Helvetica" pitchFamily="-65" charset="0"/>
                <a:ea typeface="ヒラギノ角ゴ Pro W3" pitchFamily="-65" charset="-128"/>
                <a:cs typeface="ヒラギノ角ゴ Pro W3" pitchFamily="-65" charset="-128"/>
              </a:rPr>
              <a:t>http://www.nhtsa.dot.gov/people/outreach/safedige/Spring1998/n5-58.html</a:t>
            </a:r>
            <a:r>
              <a:rPr lang="en-US" sz="1600" i="1" smtClean="0"/>
              <a:t>]</a:t>
            </a:r>
          </a:p>
          <a:p>
            <a:pPr eaLnBrk="1" hangingPunct="1">
              <a:lnSpc>
                <a:spcPct val="90000"/>
              </a:lnSpc>
              <a:buFont typeface="Wingdings" pitchFamily="-65" charset="2"/>
              <a:buNone/>
            </a:pPr>
            <a:r>
              <a:rPr lang="en-US" sz="1600" i="1" smtClean="0"/>
              <a:t>	</a:t>
            </a:r>
          </a:p>
          <a:p>
            <a:pPr eaLnBrk="1" hangingPunct="1">
              <a:lnSpc>
                <a:spcPct val="90000"/>
              </a:lnSpc>
              <a:buFont typeface="Wingdings" pitchFamily="-65" charset="2"/>
              <a:buNone/>
            </a:pPr>
            <a:r>
              <a:rPr lang="en-US" sz="1600" i="1" smtClean="0"/>
              <a:t>	</a:t>
            </a:r>
            <a:r>
              <a:rPr lang="en-US" sz="1600" b="1" i="1" smtClean="0">
                <a:solidFill>
                  <a:srgbClr val="FFFF00"/>
                </a:solidFill>
              </a:rPr>
              <a:t>"The new Automated Enforcement Program is designed to be self-supporting through the payment</a:t>
            </a:r>
            <a:r>
              <a:rPr lang="en-US" sz="1600" i="1" smtClean="0">
                <a:solidFill>
                  <a:srgbClr val="0000FF"/>
                </a:solidFill>
              </a:rPr>
              <a:t> </a:t>
            </a:r>
            <a:r>
              <a:rPr lang="en-US" sz="1600" b="1" i="1" smtClean="0">
                <a:solidFill>
                  <a:srgbClr val="FF0000"/>
                </a:solidFill>
              </a:rPr>
              <a:t>of fines</a:t>
            </a:r>
            <a:r>
              <a:rPr lang="en-US" sz="1600" i="1" smtClean="0">
                <a:solidFill>
                  <a:srgbClr val="0000FF"/>
                </a:solidFill>
              </a:rPr>
              <a:t> </a:t>
            </a:r>
            <a:r>
              <a:rPr lang="en-US" sz="1600" b="1" i="1" smtClean="0">
                <a:solidFill>
                  <a:srgbClr val="FFFF00"/>
                </a:solidFill>
              </a:rPr>
              <a:t>for red light violations.”</a:t>
            </a:r>
            <a:endParaRPr lang="en-US" sz="1600" b="1" smtClean="0">
              <a:solidFill>
                <a:srgbClr val="FFFF00"/>
              </a:solidFill>
            </a:endParaRPr>
          </a:p>
          <a:p>
            <a:pPr eaLnBrk="1" hangingPunct="1"/>
            <a:endParaRPr lang="en-US" sz="1800">
              <a:latin typeface="Helvetica" pitchFamily="-65" charset="0"/>
            </a:endParaRPr>
          </a:p>
        </p:txBody>
      </p:sp>
      <p:grpSp>
        <p:nvGrpSpPr>
          <p:cNvPr id="57348" name="Group 7"/>
          <p:cNvGrpSpPr>
            <a:grpSpLocks/>
          </p:cNvGrpSpPr>
          <p:nvPr/>
        </p:nvGrpSpPr>
        <p:grpSpPr bwMode="auto">
          <a:xfrm>
            <a:off x="381000" y="5791200"/>
            <a:ext cx="1752600" cy="947738"/>
            <a:chOff x="381000" y="5791200"/>
            <a:chExt cx="1752600" cy="947410"/>
          </a:xfrm>
        </p:grpSpPr>
        <p:pic>
          <p:nvPicPr>
            <p:cNvPr id="57349" name="Picture 8"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57350" name="TextBox 9"/>
            <p:cNvSpPr txBox="1">
              <a:spLocks noChangeArrowheads="1"/>
            </p:cNvSpPr>
            <p:nvPr/>
          </p:nvSpPr>
          <p:spPr bwMode="auto">
            <a:xfrm>
              <a:off x="1089724" y="6477000"/>
              <a:ext cx="1043876" cy="261610"/>
            </a:xfrm>
            <a:prstGeom prst="rect">
              <a:avLst/>
            </a:prstGeom>
            <a:noFill/>
            <a:ln w="9525">
              <a:noFill/>
              <a:miter lim="800000"/>
              <a:headEnd/>
              <a:tailEnd/>
            </a:ln>
          </p:spPr>
          <p:txBody>
            <a:bodyPr wrap="none">
              <a:prstTxWarp prst="textNoShape">
                <a:avLst/>
              </a:prstTxWarp>
              <a:spAutoFit/>
            </a:bodyPr>
            <a:lstStyle/>
            <a:p>
              <a:r>
                <a:rPr lang="en-US" sz="1100"/>
                <a:t>www.bhspi.org</a:t>
              </a:r>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solidFill>
            <a:srgbClr val="FF0000"/>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fontScale="90000"/>
          </a:bodyPr>
          <a:lstStyle/>
          <a:p>
            <a:pPr eaLnBrk="1" fontAlgn="auto" hangingPunct="1">
              <a:spcAft>
                <a:spcPts val="0"/>
              </a:spcAft>
              <a:buClr>
                <a:schemeClr val="tx2"/>
              </a:buClr>
              <a:buSzPct val="75000"/>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When and Where did we go from Best Practices to a </a:t>
            </a: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Revenue, </a:t>
            </a: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at the Expense of </a:t>
            </a: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Safety, </a:t>
            </a: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System?</a:t>
            </a:r>
          </a:p>
        </p:txBody>
      </p:sp>
      <p:sp>
        <p:nvSpPr>
          <p:cNvPr id="59395" name="Rectangle 3"/>
          <p:cNvSpPr>
            <a:spLocks noGrp="1" noChangeArrowheads="1"/>
          </p:cNvSpPr>
          <p:nvPr>
            <p:ph idx="1"/>
          </p:nvPr>
        </p:nvSpPr>
        <p:spPr>
          <a:xfrm>
            <a:off x="457200" y="1752600"/>
            <a:ext cx="8229600" cy="4114800"/>
          </a:xfrm>
        </p:spPr>
        <p:txBody>
          <a:bodyPr/>
          <a:lstStyle/>
          <a:p>
            <a:pPr eaLnBrk="1" hangingPunct="1">
              <a:lnSpc>
                <a:spcPct val="90000"/>
              </a:lnSpc>
              <a:spcAft>
                <a:spcPts val="1200"/>
              </a:spcAft>
            </a:pPr>
            <a:r>
              <a:rPr lang="en-US" sz="1600" b="1" smtClean="0">
                <a:solidFill>
                  <a:srgbClr val="FFFF00"/>
                </a:solidFill>
                <a:latin typeface="Helvetica" pitchFamily="-65" charset="0"/>
              </a:rPr>
              <a:t>The wording that permitted unsafe practices to prevail over public safety!</a:t>
            </a:r>
            <a:endParaRPr lang="en-US" sz="1600" smtClean="0">
              <a:solidFill>
                <a:srgbClr val="0000FF"/>
              </a:solidFill>
              <a:latin typeface="Helvetica" pitchFamily="-65" charset="0"/>
            </a:endParaRPr>
          </a:p>
          <a:p>
            <a:pPr eaLnBrk="1" hangingPunct="1">
              <a:lnSpc>
                <a:spcPct val="90000"/>
              </a:lnSpc>
              <a:spcAft>
                <a:spcPts val="1200"/>
              </a:spcAft>
            </a:pPr>
            <a:r>
              <a:rPr lang="en-US" sz="1600" smtClean="0">
                <a:latin typeface="Helvetica" pitchFamily="-65" charset="0"/>
              </a:rPr>
              <a:t>August 1994 ... as NHTSA and others were underway with their "preparatory activities” to drive their new national red light camera scheme:</a:t>
            </a:r>
            <a:endParaRPr lang="en-US" sz="1600" smtClean="0"/>
          </a:p>
          <a:p>
            <a:pPr eaLnBrk="1" hangingPunct="1">
              <a:lnSpc>
                <a:spcPct val="90000"/>
              </a:lnSpc>
              <a:spcAft>
                <a:spcPts val="1200"/>
              </a:spcAft>
              <a:buFont typeface="Wingdings" pitchFamily="-65" charset="2"/>
              <a:buNone/>
            </a:pPr>
            <a:r>
              <a:rPr lang="en-US" sz="1600" i="1" smtClean="0"/>
              <a:t>	"A primary measure of effectiveness for the yellow change interval is the percentage of vehicles entering the intersection after the termination of the yellow indication - that is, during the red following the yellow." ...... "When the percentage of vehicles that entered on a red indication exceeds that which is locally acceptable, the yellow change interval</a:t>
            </a:r>
            <a:r>
              <a:rPr lang="en-US" sz="1600" i="1" smtClean="0">
                <a:ea typeface="ヒラギノ角ゴ Pro W3" pitchFamily="-65" charset="-128"/>
                <a:cs typeface="ヒラギノ角ゴ Pro W3" pitchFamily="-65" charset="-128"/>
              </a:rPr>
              <a:t> </a:t>
            </a:r>
            <a:r>
              <a:rPr lang="en-US" sz="1600" i="1" smtClean="0"/>
              <a:t>may</a:t>
            </a:r>
            <a:r>
              <a:rPr lang="en-US" sz="1600" i="1" smtClean="0">
                <a:solidFill>
                  <a:srgbClr val="0000FF"/>
                </a:solidFill>
              </a:rPr>
              <a:t> </a:t>
            </a:r>
            <a:r>
              <a:rPr lang="en-US" sz="1600" b="1" i="1" smtClean="0">
                <a:solidFill>
                  <a:srgbClr val="FFFF00"/>
                </a:solidFill>
              </a:rPr>
              <a:t>be lengthened</a:t>
            </a:r>
            <a:r>
              <a:rPr lang="en-US" sz="1600" i="1" smtClean="0">
                <a:solidFill>
                  <a:srgbClr val="0000FF"/>
                </a:solidFill>
              </a:rPr>
              <a:t> </a:t>
            </a:r>
            <a:r>
              <a:rPr lang="en-US" sz="1600" b="1" i="1" smtClean="0">
                <a:solidFill>
                  <a:srgbClr val="FF0000"/>
                </a:solidFill>
              </a:rPr>
              <a:t>(or shortened)</a:t>
            </a:r>
            <a:r>
              <a:rPr lang="en-US" sz="1600" i="1" smtClean="0">
                <a:solidFill>
                  <a:srgbClr val="FF0000"/>
                </a:solidFill>
              </a:rPr>
              <a:t> </a:t>
            </a:r>
            <a:r>
              <a:rPr lang="en-US" sz="1600" i="1" smtClean="0"/>
              <a:t>until the percentage conforms to local standards,</a:t>
            </a:r>
            <a:r>
              <a:rPr lang="en-US" sz="1600" i="1" smtClean="0">
                <a:solidFill>
                  <a:srgbClr val="FF0000"/>
                </a:solidFill>
              </a:rPr>
              <a:t> </a:t>
            </a:r>
            <a:r>
              <a:rPr lang="en-US" sz="1600" b="1" i="1" smtClean="0">
                <a:solidFill>
                  <a:srgbClr val="FF0000"/>
                </a:solidFill>
              </a:rPr>
              <a:t>or enforcement can be used instead."</a:t>
            </a:r>
            <a:r>
              <a:rPr lang="en-US" sz="1600" smtClean="0">
                <a:solidFill>
                  <a:srgbClr val="FF0000"/>
                </a:solidFill>
              </a:rPr>
              <a:t> </a:t>
            </a:r>
            <a:r>
              <a:rPr lang="en-US" sz="1600" smtClean="0"/>
              <a:t>["Determining Vehicle Signal Change and Clearance Intervals - An Informational Report", Institute of Transportation Engineers, Washington, D.C., August 1994, page 5] </a:t>
            </a:r>
            <a:r>
              <a:rPr lang="en-US" sz="1600" b="1" i="1" smtClean="0">
                <a:solidFill>
                  <a:srgbClr val="FFFF00"/>
                </a:solidFill>
              </a:rPr>
              <a:t>for red light violations.”</a:t>
            </a:r>
            <a:endParaRPr lang="en-US" sz="1600" b="1" smtClean="0">
              <a:solidFill>
                <a:srgbClr val="FFFF00"/>
              </a:solidFill>
            </a:endParaRPr>
          </a:p>
          <a:p>
            <a:pPr eaLnBrk="1" hangingPunct="1"/>
            <a:endParaRPr lang="en-US" sz="1800">
              <a:latin typeface="Helvetica" pitchFamily="-65" charset="0"/>
            </a:endParaRPr>
          </a:p>
        </p:txBody>
      </p:sp>
      <p:grpSp>
        <p:nvGrpSpPr>
          <p:cNvPr id="59396" name="Group 7"/>
          <p:cNvGrpSpPr>
            <a:grpSpLocks/>
          </p:cNvGrpSpPr>
          <p:nvPr/>
        </p:nvGrpSpPr>
        <p:grpSpPr bwMode="auto">
          <a:xfrm>
            <a:off x="381000" y="5791200"/>
            <a:ext cx="1752600" cy="947738"/>
            <a:chOff x="381000" y="5791200"/>
            <a:chExt cx="1752600" cy="947410"/>
          </a:xfrm>
        </p:grpSpPr>
        <p:pic>
          <p:nvPicPr>
            <p:cNvPr id="59397" name="Picture 8"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59398" name="TextBox 9"/>
            <p:cNvSpPr txBox="1">
              <a:spLocks noChangeArrowheads="1"/>
            </p:cNvSpPr>
            <p:nvPr/>
          </p:nvSpPr>
          <p:spPr bwMode="auto">
            <a:xfrm>
              <a:off x="1089724" y="6477000"/>
              <a:ext cx="1043876" cy="261610"/>
            </a:xfrm>
            <a:prstGeom prst="rect">
              <a:avLst/>
            </a:prstGeom>
            <a:noFill/>
            <a:ln w="9525">
              <a:noFill/>
              <a:miter lim="800000"/>
              <a:headEnd/>
              <a:tailEnd/>
            </a:ln>
          </p:spPr>
          <p:txBody>
            <a:bodyPr wrap="none">
              <a:prstTxWarp prst="textNoShape">
                <a:avLst/>
              </a:prstTxWarp>
              <a:spAutoFit/>
            </a:bodyPr>
            <a:lstStyle/>
            <a:p>
              <a:r>
                <a:rPr lang="en-US" sz="1100"/>
                <a:t>www.bhspi.org</a:t>
              </a:r>
            </a:p>
          </p:txBody>
        </p:sp>
      </p:gr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solidFill>
            <a:srgbClr val="FF0000"/>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buClr>
                <a:schemeClr val="tx2"/>
              </a:buClr>
              <a:buSzPct val="75000"/>
              <a:defRPr/>
            </a:pP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To further foreshorten the yellow, many are now illegally moving the enforcement line!</a:t>
            </a:r>
            <a:endPar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endParaRPr>
          </a:p>
        </p:txBody>
      </p:sp>
      <p:grpSp>
        <p:nvGrpSpPr>
          <p:cNvPr id="61443" name="Group 7"/>
          <p:cNvGrpSpPr>
            <a:grpSpLocks/>
          </p:cNvGrpSpPr>
          <p:nvPr/>
        </p:nvGrpSpPr>
        <p:grpSpPr bwMode="auto">
          <a:xfrm>
            <a:off x="381000" y="5791200"/>
            <a:ext cx="1752600" cy="947738"/>
            <a:chOff x="381000" y="5791200"/>
            <a:chExt cx="1752600" cy="947410"/>
          </a:xfrm>
        </p:grpSpPr>
        <p:pic>
          <p:nvPicPr>
            <p:cNvPr id="61445" name="Picture 8" descr="bhspi_bulblogoembossed125.gif"/>
            <p:cNvPicPr>
              <a:picLocks noChangeAspect="1"/>
            </p:cNvPicPr>
            <p:nvPr/>
          </p:nvPicPr>
          <p:blipFill>
            <a:blip r:embed="rId4"/>
            <a:srcRect/>
            <a:stretch>
              <a:fillRect/>
            </a:stretch>
          </p:blipFill>
          <p:spPr bwMode="auto">
            <a:xfrm>
              <a:off x="381000" y="5791200"/>
              <a:ext cx="914400" cy="914400"/>
            </a:xfrm>
            <a:prstGeom prst="rect">
              <a:avLst/>
            </a:prstGeom>
            <a:noFill/>
            <a:ln w="9525">
              <a:noFill/>
              <a:miter lim="800000"/>
              <a:headEnd/>
              <a:tailEnd/>
            </a:ln>
          </p:spPr>
        </p:pic>
        <p:sp>
          <p:nvSpPr>
            <p:cNvPr id="61446" name="TextBox 9"/>
            <p:cNvSpPr txBox="1">
              <a:spLocks noChangeArrowheads="1"/>
            </p:cNvSpPr>
            <p:nvPr/>
          </p:nvSpPr>
          <p:spPr bwMode="auto">
            <a:xfrm>
              <a:off x="1089724" y="6477000"/>
              <a:ext cx="1043876" cy="261610"/>
            </a:xfrm>
            <a:prstGeom prst="rect">
              <a:avLst/>
            </a:prstGeom>
            <a:noFill/>
            <a:ln w="9525">
              <a:noFill/>
              <a:miter lim="800000"/>
              <a:headEnd/>
              <a:tailEnd/>
            </a:ln>
          </p:spPr>
          <p:txBody>
            <a:bodyPr wrap="none">
              <a:prstTxWarp prst="textNoShape">
                <a:avLst/>
              </a:prstTxWarp>
              <a:spAutoFit/>
            </a:bodyPr>
            <a:lstStyle/>
            <a:p>
              <a:r>
                <a:rPr lang="en-US" sz="1100"/>
                <a:t>www.bhspi.org</a:t>
              </a:r>
            </a:p>
          </p:txBody>
        </p:sp>
      </p:grpSp>
      <p:pic>
        <p:nvPicPr>
          <p:cNvPr id="7" name="bhspi_rlc_az_interpract.gif">
            <a:hlinkClick r:id="" action="ppaction://media"/>
          </p:cNvPr>
          <p:cNvPicPr/>
          <p:nvPr>
            <a:videoFile r:link="rId1"/>
          </p:nvPr>
        </p:nvPicPr>
        <p:blipFill>
          <a:blip r:embed="rId5"/>
          <a:stretch>
            <a:fillRect/>
          </a:stretch>
        </p:blipFill>
        <p:spPr>
          <a:xfrm>
            <a:off x="2590800" y="1524000"/>
            <a:ext cx="4327922" cy="513890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repeatCount="10000" fill="hold" display="0">
                  <p:stCondLst>
                    <p:cond delay="indefinite"/>
                  </p:stCondLst>
                  <p:endCondLst>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606425" y="304800"/>
            <a:ext cx="7699375" cy="1016000"/>
          </a:xfrm>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buClr>
                <a:schemeClr val="tx2"/>
              </a:buClr>
              <a:buSzPct val="75000"/>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Solution: Engineering</a:t>
            </a:r>
          </a:p>
        </p:txBody>
      </p:sp>
      <p:sp>
        <p:nvSpPr>
          <p:cNvPr id="63491" name="Rectangle 3"/>
          <p:cNvSpPr>
            <a:spLocks noGrp="1" noChangeArrowheads="1"/>
          </p:cNvSpPr>
          <p:nvPr>
            <p:ph idx="1"/>
          </p:nvPr>
        </p:nvSpPr>
        <p:spPr>
          <a:xfrm>
            <a:off x="762000" y="1905000"/>
            <a:ext cx="7772400" cy="3810000"/>
          </a:xfrm>
        </p:spPr>
        <p:txBody>
          <a:bodyPr/>
          <a:lstStyle/>
          <a:p>
            <a:pPr eaLnBrk="1" hangingPunct="1">
              <a:spcAft>
                <a:spcPts val="1200"/>
              </a:spcAft>
            </a:pPr>
            <a:r>
              <a:rPr lang="en-US" sz="1600" b="1">
                <a:solidFill>
                  <a:srgbClr val="FFFF00"/>
                </a:solidFill>
              </a:rPr>
              <a:t>“Red-Light Cameras Should Not Replace Sound Traffic Engineering,” AAA Says</a:t>
            </a:r>
            <a:r>
              <a:rPr lang="en-US" sz="1600">
                <a:solidFill>
                  <a:srgbClr val="FFFF00"/>
                </a:solidFill>
              </a:rPr>
              <a:t> .</a:t>
            </a:r>
            <a:r>
              <a:rPr lang="en-US" sz="1600" smtClean="0">
                <a:solidFill>
                  <a:srgbClr val="FFFF00"/>
                </a:solidFill>
              </a:rPr>
              <a:t> </a:t>
            </a:r>
            <a:endParaRPr lang="en-US" sz="1600" smtClean="0"/>
          </a:p>
          <a:p>
            <a:pPr eaLnBrk="1" hangingPunct="1">
              <a:spcAft>
                <a:spcPts val="1200"/>
              </a:spcAft>
              <a:buFont typeface="Wingdings" pitchFamily="-65" charset="2"/>
              <a:buNone/>
            </a:pPr>
            <a:r>
              <a:rPr lang="en-US" sz="1600"/>
              <a:t>	"Although some local jurisdictions are looking at red-light cameras as the quick fix, it is not always the most effective means of reducing crashes at intersections," said Susan G. Pikrallidas, vice president of AAA Public Affairs.</a:t>
            </a:r>
            <a:r>
              <a:rPr lang="en-US" sz="1600" smtClean="0"/>
              <a:t> </a:t>
            </a:r>
          </a:p>
          <a:p>
            <a:pPr eaLnBrk="1" hangingPunct="1">
              <a:spcAft>
                <a:spcPts val="1200"/>
              </a:spcAft>
            </a:pPr>
            <a:r>
              <a:rPr lang="en-US" sz="1600"/>
              <a:t>According to safety analyses conducted by AAA Michigan, implementation of </a:t>
            </a:r>
            <a:r>
              <a:rPr lang="en-US" sz="1600" b="1">
                <a:solidFill>
                  <a:srgbClr val="FFFF00"/>
                </a:solidFill>
              </a:rPr>
              <a:t>various engineering safety countermeasures</a:t>
            </a:r>
            <a:r>
              <a:rPr lang="en-US" sz="1600"/>
              <a:t> other than red-light cameras </a:t>
            </a:r>
            <a:r>
              <a:rPr lang="en-US" sz="1600" b="1">
                <a:solidFill>
                  <a:srgbClr val="FFFF00"/>
                </a:solidFill>
              </a:rPr>
              <a:t>have resulted in significant decreases in intersection crashes.</a:t>
            </a:r>
            <a:r>
              <a:rPr lang="en-US" sz="1600" b="1">
                <a:solidFill>
                  <a:schemeClr val="tx2"/>
                </a:solidFill>
              </a:rPr>
              <a:t> </a:t>
            </a:r>
            <a:r>
              <a:rPr lang="en-US" sz="1600"/>
              <a:t>(on average greater than 50% reduction)</a:t>
            </a:r>
            <a:r>
              <a:rPr lang="en-US" sz="1800"/>
              <a:t> </a:t>
            </a:r>
          </a:p>
        </p:txBody>
      </p:sp>
      <p:grpSp>
        <p:nvGrpSpPr>
          <p:cNvPr id="63492" name="Group 10"/>
          <p:cNvGrpSpPr>
            <a:grpSpLocks/>
          </p:cNvGrpSpPr>
          <p:nvPr/>
        </p:nvGrpSpPr>
        <p:grpSpPr bwMode="auto">
          <a:xfrm>
            <a:off x="381000" y="5791200"/>
            <a:ext cx="1730375" cy="947738"/>
            <a:chOff x="381000" y="5791200"/>
            <a:chExt cx="1729676" cy="947410"/>
          </a:xfrm>
        </p:grpSpPr>
        <p:pic>
          <p:nvPicPr>
            <p:cNvPr id="63493" name="Picture 11"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13" name="TextBox 12"/>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86" name="Rectangle 6"/>
          <p:cNvSpPr>
            <a:spLocks noGrp="1" noChangeArrowheads="1"/>
          </p:cNvSpPr>
          <p:nvPr>
            <p:ph type="title"/>
          </p:nvPr>
        </p:nvSpPr>
        <p:spPr>
          <a:xfrm>
            <a:off x="533400" y="304800"/>
            <a:ext cx="8153400" cy="990600"/>
          </a:xfrm>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buClr>
                <a:schemeClr val="tx2"/>
              </a:buClr>
              <a:buSzPct val="75000"/>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Solution: Engineering</a:t>
            </a:r>
          </a:p>
        </p:txBody>
      </p:sp>
      <p:sp>
        <p:nvSpPr>
          <p:cNvPr id="65539" name="Rectangle 3"/>
          <p:cNvSpPr>
            <a:spLocks noGrp="1" noChangeArrowheads="1"/>
          </p:cNvSpPr>
          <p:nvPr>
            <p:ph idx="1"/>
          </p:nvPr>
        </p:nvSpPr>
        <p:spPr>
          <a:xfrm>
            <a:off x="685800" y="1600200"/>
            <a:ext cx="7772400" cy="4572000"/>
          </a:xfrm>
        </p:spPr>
        <p:txBody>
          <a:bodyPr/>
          <a:lstStyle/>
          <a:p>
            <a:pPr eaLnBrk="1" hangingPunct="1">
              <a:spcAft>
                <a:spcPts val="1800"/>
              </a:spcAft>
            </a:pPr>
            <a:r>
              <a:rPr lang="en-US" sz="1600"/>
              <a:t>There is a statistical curve of probability around the average time a driver needs to respond to a yellow signal, and the goal is to make sure that virtually ALL of the curve is accommodated before the opposing signal turns green (97th-99th percentile). Using the all red as the safety cushion.</a:t>
            </a:r>
          </a:p>
          <a:p>
            <a:pPr eaLnBrk="1" hangingPunct="1">
              <a:spcAft>
                <a:spcPts val="1800"/>
              </a:spcAft>
            </a:pPr>
            <a:r>
              <a:rPr lang="en-US" sz="1600"/>
              <a:t>The kinematic formula is the tool for doing this; it’s only a MODEL of real-world response. It does not CONTROL driver response. </a:t>
            </a:r>
            <a:r>
              <a:rPr lang="en-US" sz="1600" b="1">
                <a:solidFill>
                  <a:srgbClr val="FFFF00"/>
                </a:solidFill>
              </a:rPr>
              <a:t>If it takes 6 seconds to get all the traffic stopped,</a:t>
            </a:r>
            <a:r>
              <a:rPr lang="en-US" sz="1600"/>
              <a:t> including heavy vehicles, buses with standees, old people, distracted drivers, drivers with poor vision, in all lighting conditions, </a:t>
            </a:r>
            <a:r>
              <a:rPr lang="en-US" sz="1600" b="1">
                <a:solidFill>
                  <a:srgbClr val="FF0000"/>
                </a:solidFill>
              </a:rPr>
              <a:t>then that is what it takes, and there's nothing anyone can do about it.</a:t>
            </a:r>
            <a:endParaRPr lang="en-US" sz="1600" b="1">
              <a:solidFill>
                <a:srgbClr val="FFFF00"/>
              </a:solidFill>
            </a:endParaRPr>
          </a:p>
          <a:p>
            <a:pPr eaLnBrk="1" hangingPunct="1">
              <a:spcAft>
                <a:spcPts val="1800"/>
              </a:spcAft>
            </a:pPr>
            <a:r>
              <a:rPr lang="en-US" sz="1600" b="1">
                <a:solidFill>
                  <a:srgbClr val="FFFF00"/>
                </a:solidFill>
              </a:rPr>
              <a:t>The engineer only has one duty, to make sure the traffic control devices are set to safely manage and guide traffic to meet the traffic’s requirements.</a:t>
            </a:r>
          </a:p>
        </p:txBody>
      </p:sp>
      <p:grpSp>
        <p:nvGrpSpPr>
          <p:cNvPr id="65540" name="Group 10"/>
          <p:cNvGrpSpPr>
            <a:grpSpLocks/>
          </p:cNvGrpSpPr>
          <p:nvPr/>
        </p:nvGrpSpPr>
        <p:grpSpPr bwMode="auto">
          <a:xfrm>
            <a:off x="381000" y="5791200"/>
            <a:ext cx="1730375" cy="947738"/>
            <a:chOff x="381000" y="5791200"/>
            <a:chExt cx="1729676" cy="947410"/>
          </a:xfrm>
        </p:grpSpPr>
        <p:pic>
          <p:nvPicPr>
            <p:cNvPr id="65541" name="Picture 11"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13" name="TextBox 12"/>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5" name="Rectangle 5"/>
          <p:cNvSpPr>
            <a:spLocks noGrp="1" noChangeArrowheads="1"/>
          </p:cNvSpPr>
          <p:nvPr>
            <p:ph type="title"/>
          </p:nvPr>
        </p:nvSpPr>
        <p:spPr>
          <a:xfrm>
            <a:off x="457200" y="304800"/>
            <a:ext cx="8229600" cy="990600"/>
          </a:xfrm>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buClr>
                <a:schemeClr val="tx2"/>
              </a:buClr>
              <a:buSzPct val="75000"/>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Solution: Engineering</a:t>
            </a:r>
          </a:p>
        </p:txBody>
      </p:sp>
      <p:sp>
        <p:nvSpPr>
          <p:cNvPr id="67587" name="Rectangle 3"/>
          <p:cNvSpPr>
            <a:spLocks noGrp="1" noChangeArrowheads="1"/>
          </p:cNvSpPr>
          <p:nvPr>
            <p:ph idx="1"/>
          </p:nvPr>
        </p:nvSpPr>
        <p:spPr>
          <a:xfrm>
            <a:off x="762000" y="1752600"/>
            <a:ext cx="7772400" cy="4454525"/>
          </a:xfrm>
        </p:spPr>
        <p:txBody>
          <a:bodyPr/>
          <a:lstStyle/>
          <a:p>
            <a:pPr eaLnBrk="1" hangingPunct="1">
              <a:spcAft>
                <a:spcPts val="1800"/>
              </a:spcAft>
            </a:pPr>
            <a:r>
              <a:rPr lang="en-US" sz="1600" b="1">
                <a:solidFill>
                  <a:srgbClr val="FFFF00"/>
                </a:solidFill>
              </a:rPr>
              <a:t>Engineers know that the majority of motorists act in a reasonable and responsible manner and that uniformity in expectations improves safety.</a:t>
            </a:r>
            <a:r>
              <a:rPr lang="en-US" sz="1600"/>
              <a:t> Using this thesis a researcher found that a 5.5 second yellow interval default setting provides the best overall compliance.</a:t>
            </a:r>
            <a:endParaRPr lang="en-US" sz="1600" b="1">
              <a:solidFill>
                <a:srgbClr val="FFFF00"/>
              </a:solidFill>
            </a:endParaRPr>
          </a:p>
          <a:p>
            <a:pPr eaLnBrk="1" hangingPunct="1">
              <a:spcAft>
                <a:spcPts val="1800"/>
              </a:spcAft>
            </a:pPr>
            <a:r>
              <a:rPr lang="en-US" sz="1600" b="1">
                <a:solidFill>
                  <a:srgbClr val="FFFF00"/>
                </a:solidFill>
              </a:rPr>
              <a:t>If compliance can be maintained within engineering practices it should be. </a:t>
            </a:r>
            <a:endParaRPr lang="en-US" sz="1600"/>
          </a:p>
          <a:p>
            <a:pPr eaLnBrk="1" hangingPunct="1">
              <a:spcAft>
                <a:spcPts val="1800"/>
              </a:spcAft>
            </a:pPr>
            <a:r>
              <a:rPr lang="en-US" sz="1600"/>
              <a:t>If safety were truly the end game here, the answer would be an inverse protocol of procedures for yellow interval timing. The best system wide uniform yellow setting should be a 5.5 second default, except for prevailing speeds in excess of 50 mph where it must be 6 seconds, with a minimum 0.5 second all red grace period, and longer as indicated.</a:t>
            </a:r>
          </a:p>
        </p:txBody>
      </p:sp>
      <p:grpSp>
        <p:nvGrpSpPr>
          <p:cNvPr id="67588" name="Group 10"/>
          <p:cNvGrpSpPr>
            <a:grpSpLocks/>
          </p:cNvGrpSpPr>
          <p:nvPr/>
        </p:nvGrpSpPr>
        <p:grpSpPr bwMode="auto">
          <a:xfrm>
            <a:off x="381000" y="5791200"/>
            <a:ext cx="1730375" cy="947738"/>
            <a:chOff x="381000" y="5791200"/>
            <a:chExt cx="1729676" cy="947410"/>
          </a:xfrm>
        </p:grpSpPr>
        <p:pic>
          <p:nvPicPr>
            <p:cNvPr id="67589" name="Picture 11"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13" name="TextBox 12"/>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85800" y="304800"/>
            <a:ext cx="7699375" cy="1016000"/>
          </a:xfrm>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buClr>
                <a:schemeClr val="tx2"/>
              </a:buClr>
              <a:buSzPct val="75000"/>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Solution: Engineering</a:t>
            </a:r>
          </a:p>
        </p:txBody>
      </p:sp>
      <p:sp>
        <p:nvSpPr>
          <p:cNvPr id="69635" name="Rectangle 3"/>
          <p:cNvSpPr>
            <a:spLocks noGrp="1" noChangeArrowheads="1"/>
          </p:cNvSpPr>
          <p:nvPr>
            <p:ph idx="1"/>
          </p:nvPr>
        </p:nvSpPr>
        <p:spPr>
          <a:xfrm>
            <a:off x="609600" y="1752600"/>
            <a:ext cx="7848600" cy="3886200"/>
          </a:xfrm>
        </p:spPr>
        <p:txBody>
          <a:bodyPr/>
          <a:lstStyle/>
          <a:p>
            <a:pPr eaLnBrk="1" hangingPunct="1">
              <a:spcAft>
                <a:spcPts val="1200"/>
              </a:spcAft>
            </a:pPr>
            <a:r>
              <a:rPr lang="en-US" sz="1600" b="1">
                <a:solidFill>
                  <a:srgbClr val="FFFF00"/>
                </a:solidFill>
              </a:rPr>
              <a:t>For improved system efficiency, yellow interval timing should only be reduced to whatever level compliance can be maintained.</a:t>
            </a:r>
            <a:endParaRPr lang="en-US" sz="1600" b="1">
              <a:solidFill>
                <a:schemeClr val="tx2"/>
              </a:solidFill>
            </a:endParaRPr>
          </a:p>
          <a:p>
            <a:pPr eaLnBrk="1" hangingPunct="1">
              <a:spcAft>
                <a:spcPts val="1200"/>
              </a:spcAft>
            </a:pPr>
            <a:r>
              <a:rPr lang="en-US" sz="1600" b="1">
                <a:solidFill>
                  <a:srgbClr val="FFFF00"/>
                </a:solidFill>
              </a:rPr>
              <a:t>The yellow interval is for the time it takes a vehicle to proceed or stop at the entrance to the intersection and includes no time to clear it. </a:t>
            </a:r>
          </a:p>
          <a:p>
            <a:pPr eaLnBrk="1" hangingPunct="1">
              <a:spcAft>
                <a:spcPts val="1200"/>
              </a:spcAft>
            </a:pPr>
            <a:r>
              <a:rPr lang="en-US" sz="1600" b="1">
                <a:solidFill>
                  <a:srgbClr val="FFFF00"/>
                </a:solidFill>
              </a:rPr>
              <a:t>Thus the all-red phase must be adequate in length to assure that all conflicting traffic is held until even the slow moving large vehicles can clear the intersection’s conflict points before cross traffic is given a green.</a:t>
            </a:r>
          </a:p>
          <a:p>
            <a:pPr eaLnBrk="1" hangingPunct="1">
              <a:spcAft>
                <a:spcPts val="1200"/>
              </a:spcAft>
            </a:pPr>
            <a:r>
              <a:rPr lang="en-US" sz="1600" b="1">
                <a:solidFill>
                  <a:srgbClr val="FFFF00"/>
                </a:solidFill>
              </a:rPr>
              <a:t>For safety, fair laws, less pollution and more efficiency out of our roadways, engineering will always be the best solution for all. There are no substitutes or short cuts.</a:t>
            </a:r>
          </a:p>
        </p:txBody>
      </p:sp>
      <p:pic>
        <p:nvPicPr>
          <p:cNvPr id="69636" name="Picture 6"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grpSp>
        <p:nvGrpSpPr>
          <p:cNvPr id="69637" name="Group 7"/>
          <p:cNvGrpSpPr>
            <a:grpSpLocks/>
          </p:cNvGrpSpPr>
          <p:nvPr/>
        </p:nvGrpSpPr>
        <p:grpSpPr bwMode="auto">
          <a:xfrm>
            <a:off x="381000" y="5791200"/>
            <a:ext cx="1752600" cy="947738"/>
            <a:chOff x="381000" y="5791200"/>
            <a:chExt cx="1752600" cy="947410"/>
          </a:xfrm>
        </p:grpSpPr>
        <p:pic>
          <p:nvPicPr>
            <p:cNvPr id="69639" name="Picture 8"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69640" name="TextBox 9"/>
            <p:cNvSpPr txBox="1">
              <a:spLocks noChangeArrowheads="1"/>
            </p:cNvSpPr>
            <p:nvPr/>
          </p:nvSpPr>
          <p:spPr bwMode="auto">
            <a:xfrm>
              <a:off x="1089724" y="6477000"/>
              <a:ext cx="1043876" cy="261610"/>
            </a:xfrm>
            <a:prstGeom prst="rect">
              <a:avLst/>
            </a:prstGeom>
            <a:noFill/>
            <a:ln w="9525">
              <a:noFill/>
              <a:miter lim="800000"/>
              <a:headEnd/>
              <a:tailEnd/>
            </a:ln>
          </p:spPr>
          <p:txBody>
            <a:bodyPr wrap="none">
              <a:prstTxWarp prst="textNoShape">
                <a:avLst/>
              </a:prstTxWarp>
              <a:spAutoFit/>
            </a:bodyPr>
            <a:lstStyle/>
            <a:p>
              <a:r>
                <a:rPr lang="en-US" sz="1100"/>
                <a:t>www.bhspi.org</a:t>
              </a:r>
            </a:p>
          </p:txBody>
        </p:sp>
      </p:grpSp>
      <p:sp>
        <p:nvSpPr>
          <p:cNvPr id="69638" name="TextBox 10"/>
          <p:cNvSpPr txBox="1">
            <a:spLocks noChangeArrowheads="1"/>
          </p:cNvSpPr>
          <p:nvPr/>
        </p:nvSpPr>
        <p:spPr bwMode="auto">
          <a:xfrm>
            <a:off x="1524000" y="5999163"/>
            <a:ext cx="6248400" cy="477837"/>
          </a:xfrm>
          <a:prstGeom prst="rect">
            <a:avLst/>
          </a:prstGeom>
          <a:noFill/>
          <a:ln w="9525">
            <a:noFill/>
            <a:miter lim="800000"/>
            <a:headEnd/>
            <a:tailEnd/>
          </a:ln>
        </p:spPr>
        <p:txBody>
          <a:bodyPr>
            <a:prstTxWarp prst="textNoShape">
              <a:avLst/>
            </a:prstTxWarp>
            <a:spAutoFit/>
          </a:bodyPr>
          <a:lstStyle/>
          <a:p>
            <a:pPr algn="ctr"/>
            <a:r>
              <a:rPr lang="en-US" sz="1400"/>
              <a:t>Best Highway Safety Practices Institute</a:t>
            </a:r>
          </a:p>
          <a:p>
            <a:pPr algn="ctr"/>
            <a:r>
              <a:rPr lang="en-US" sz="1100"/>
              <a:t>Dedicated to the Common Good, Fact Based Standards and Laws..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Title 16"/>
          <p:cNvSpPr txBox="1">
            <a:spLocks noGrp="1"/>
          </p:cNvSpPr>
          <p:nvPr>
            <p:ph type="title"/>
          </p:nvPr>
        </p:nvSpPr>
        <p:spPr>
          <a:xfrm>
            <a:off x="609600" y="381000"/>
            <a:ext cx="7696200" cy="1143000"/>
          </a:xfrm>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defRPr/>
            </a:pP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Engineering Solution:</a:t>
            </a:r>
            <a:b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800" b="1" spc="50" dirty="0" smtClean="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Before Red Light Cameras</a:t>
            </a:r>
          </a:p>
        </p:txBody>
      </p:sp>
      <p:sp>
        <p:nvSpPr>
          <p:cNvPr id="18434" name="Rectangle 3"/>
          <p:cNvSpPr>
            <a:spLocks noGrp="1" noChangeArrowheads="1"/>
          </p:cNvSpPr>
          <p:nvPr>
            <p:ph idx="1"/>
          </p:nvPr>
        </p:nvSpPr>
        <p:spPr>
          <a:xfrm>
            <a:off x="609600" y="1905000"/>
            <a:ext cx="7772400" cy="3733800"/>
          </a:xfrm>
        </p:spPr>
        <p:txBody>
          <a:bodyPr/>
          <a:lstStyle/>
          <a:p>
            <a:pPr eaLnBrk="1" hangingPunct="1"/>
            <a:r>
              <a:rPr lang="en-US" sz="1600"/>
              <a:t>November 1980 </a:t>
            </a:r>
            <a:r>
              <a:rPr lang="en-US" sz="1600" b="1"/>
              <a:t>– </a:t>
            </a:r>
            <a:r>
              <a:rPr lang="en-US" sz="1600" b="1">
                <a:solidFill>
                  <a:srgbClr val="FFFF00"/>
                </a:solidFill>
              </a:rPr>
              <a:t>"The results in Table 3 show that the extension of yellow duration reduced the frequency of potential conflicts in all cases studied."</a:t>
            </a:r>
            <a:r>
              <a:rPr lang="en-US" sz="1600"/>
              <a:t> ["The Influence of the Time Duration of Yellow Traffic Signals on Driver Response", Stimpson/Zador/Tarnoff, ITE Journal, Institute of Transportation Engineers, November 1980, page 27]</a:t>
            </a:r>
          </a:p>
          <a:p>
            <a:pPr eaLnBrk="1" hangingPunct="1">
              <a:buFont typeface="Wingdings" pitchFamily="-65" charset="2"/>
              <a:buNone/>
            </a:pPr>
            <a:endParaRPr lang="en-US" sz="1600"/>
          </a:p>
          <a:p>
            <a:pPr eaLnBrk="1" hangingPunct="1"/>
            <a:r>
              <a:rPr lang="en-US" sz="1600"/>
              <a:t>"It has frequency been claimed that if the yellow is "too long," more drivers will use part of the yellow as green. More drivers - it was argued - would cross after the yellow onset with long [RATHER] than with short yellow."</a:t>
            </a:r>
            <a:r>
              <a:rPr lang="en-US" sz="1600">
                <a:solidFill>
                  <a:srgbClr val="FFFF00"/>
                </a:solidFill>
              </a:rPr>
              <a:t>........</a:t>
            </a:r>
            <a:r>
              <a:rPr lang="en-US" sz="1600" b="1">
                <a:solidFill>
                  <a:srgbClr val="FFFF00"/>
                </a:solidFill>
              </a:rPr>
              <a:t>"The data show that the percentage of last-to-cross vehicles clearing the intersection (T+0.2) seconds or more past the yellow onset was not appreciably changed by the extension of the yellow phase." </a:t>
            </a:r>
          </a:p>
        </p:txBody>
      </p:sp>
      <p:grpSp>
        <p:nvGrpSpPr>
          <p:cNvPr id="18435" name="Group 13"/>
          <p:cNvGrpSpPr>
            <a:grpSpLocks/>
          </p:cNvGrpSpPr>
          <p:nvPr/>
        </p:nvGrpSpPr>
        <p:grpSpPr bwMode="auto">
          <a:xfrm>
            <a:off x="381000" y="5791200"/>
            <a:ext cx="1730375" cy="947738"/>
            <a:chOff x="381000" y="5791200"/>
            <a:chExt cx="1729676" cy="947410"/>
          </a:xfrm>
        </p:grpSpPr>
        <p:pic>
          <p:nvPicPr>
            <p:cNvPr id="18437" name="Picture 14"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16" name="TextBox 15"/>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06425" y="609600"/>
            <a:ext cx="7699375" cy="1016000"/>
          </a:xfrm>
        </p:spPr>
        <p:txBody>
          <a:bodyPr rtlCol="0">
            <a:normAutofit fontScale="90000"/>
          </a:bodyPr>
          <a:lstStyle/>
          <a:p>
            <a:pPr eaLnBrk="1" fontAlgn="auto" hangingPunct="1">
              <a:spcAft>
                <a:spcPts val="0"/>
              </a:spcAft>
              <a:defRPr/>
            </a:pPr>
            <a:r>
              <a:rPr lang="en-US" sz="3200" dirty="0">
                <a:ea typeface="+mj-ea"/>
                <a:cs typeface="+mj-cs"/>
              </a:rPr>
              <a:t>Engineering Solution:</a:t>
            </a:r>
            <a:br>
              <a:rPr lang="en-US" sz="3200" dirty="0">
                <a:ea typeface="+mj-ea"/>
                <a:cs typeface="+mj-cs"/>
              </a:rPr>
            </a:br>
            <a:r>
              <a:rPr lang="en-US" sz="3200" dirty="0">
                <a:ea typeface="+mj-ea"/>
                <a:cs typeface="+mj-cs"/>
              </a:rPr>
              <a:t>Before Red Light Cameras</a:t>
            </a:r>
            <a:endParaRPr lang="en-US" dirty="0">
              <a:ea typeface="+mj-ea"/>
              <a:cs typeface="+mj-cs"/>
            </a:endParaRPr>
          </a:p>
        </p:txBody>
      </p:sp>
      <p:sp>
        <p:nvSpPr>
          <p:cNvPr id="20483" name="Rectangle 3"/>
          <p:cNvSpPr>
            <a:spLocks noGrp="1" noChangeArrowheads="1"/>
          </p:cNvSpPr>
          <p:nvPr>
            <p:ph idx="1"/>
          </p:nvPr>
        </p:nvSpPr>
        <p:spPr>
          <a:xfrm>
            <a:off x="685800" y="1946275"/>
            <a:ext cx="7772400" cy="3844925"/>
          </a:xfrm>
        </p:spPr>
        <p:txBody>
          <a:bodyPr/>
          <a:lstStyle/>
          <a:p>
            <a:pPr eaLnBrk="1" hangingPunct="1"/>
            <a:r>
              <a:rPr lang="en-US" sz="1600">
                <a:solidFill>
                  <a:srgbClr val="FFFFFF"/>
                </a:solidFill>
              </a:rPr>
              <a:t>"The percentages of these vehicles, </a:t>
            </a:r>
            <a:r>
              <a:rPr lang="en-US" sz="1600" b="1">
                <a:solidFill>
                  <a:srgbClr val="FFFF00"/>
                </a:solidFill>
              </a:rPr>
              <a:t>that is of vehicles that could have been involved in a conflict with cross-street traffic, were substantially smaller at both sites and under all conditions after the yellow duration was extended.</a:t>
            </a:r>
            <a:r>
              <a:rPr lang="en-US" sz="1600" b="1">
                <a:solidFill>
                  <a:schemeClr val="tx2"/>
                </a:solidFill>
              </a:rPr>
              <a:t> No evidence was found at either site, under any of the conditions, that the vehicles that were in potential conflict with cross-street traffic with the extended yellow would have cleared the intersection earlier in the cycle if the yellow had not been extended…”</a:t>
            </a:r>
            <a:r>
              <a:rPr lang="en-US" sz="1600">
                <a:solidFill>
                  <a:srgbClr val="FFFFFF"/>
                </a:solidFill>
              </a:rPr>
              <a:t> </a:t>
            </a:r>
          </a:p>
          <a:p>
            <a:pPr eaLnBrk="1" hangingPunct="1"/>
            <a:endParaRPr lang="en-US" sz="1600">
              <a:solidFill>
                <a:srgbClr val="FFFFFF"/>
              </a:solidFill>
            </a:endParaRPr>
          </a:p>
          <a:p>
            <a:pPr eaLnBrk="1" hangingPunct="1"/>
            <a:r>
              <a:rPr lang="en-US" sz="1600" b="1">
                <a:solidFill>
                  <a:srgbClr val="FFFF00"/>
                </a:solidFill>
              </a:rPr>
              <a:t>“Thus, the extensions of yellow duration employed in this study substantially reduced the frequency of potential intersection conflicts.</a:t>
            </a:r>
            <a:r>
              <a:rPr lang="en-US" sz="1600" b="1">
                <a:solidFill>
                  <a:schemeClr val="tx2"/>
                </a:solidFill>
              </a:rPr>
              <a:t>" </a:t>
            </a:r>
          </a:p>
        </p:txBody>
      </p:sp>
      <p:grpSp>
        <p:nvGrpSpPr>
          <p:cNvPr id="20484" name="Group 10"/>
          <p:cNvGrpSpPr>
            <a:grpSpLocks/>
          </p:cNvGrpSpPr>
          <p:nvPr/>
        </p:nvGrpSpPr>
        <p:grpSpPr bwMode="auto">
          <a:xfrm>
            <a:off x="381000" y="5791200"/>
            <a:ext cx="1730375" cy="947738"/>
            <a:chOff x="381000" y="5791200"/>
            <a:chExt cx="1729676" cy="947410"/>
          </a:xfrm>
        </p:grpSpPr>
        <p:pic>
          <p:nvPicPr>
            <p:cNvPr id="20486" name="Picture 11"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13" name="TextBox 12"/>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
        <p:nvSpPr>
          <p:cNvPr id="15" name="Title 16"/>
          <p:cNvSpPr txBox="1">
            <a:spLocks/>
          </p:cNvSpPr>
          <p:nvPr/>
        </p:nvSpPr>
        <p:spPr>
          <a:xfrm>
            <a:off x="609600" y="381000"/>
            <a:ext cx="7696200" cy="1143000"/>
          </a:xfrm>
          <a:prstGeom prst="rect">
            <a:avLst/>
          </a:prstGeom>
          <a:solidFill>
            <a:srgbClr val="0000FF"/>
          </a:solidFill>
          <a:ln w="57150" cap="flat" cmpd="thinThick" algn="ctr">
            <a:solidFill>
              <a:schemeClr val="tx1"/>
            </a:solidFill>
            <a:prstDash val="solid"/>
            <a:round/>
            <a:headEnd type="none" w="med" len="med"/>
            <a:tailEnd type="none" w="med" len="med"/>
          </a:ln>
          <a:effectLst/>
          <a:scene3d>
            <a:camera prst="orthographicFront"/>
            <a:lightRig rig="threePt" dir="t"/>
          </a:scene3d>
          <a:sp3d>
            <a:bevelT w="152400" h="50800" prst="softRound"/>
            <a:bevelB w="152400" h="50800" prst="softRound"/>
          </a:sp3d>
        </p:spPr>
        <p:txBody>
          <a:bodyPr anchor="ctr">
            <a:normAutofit/>
          </a:bodyPr>
          <a:lstStyle/>
          <a:p>
            <a:pPr algn="ctr" defTabSz="457200" eaLnBrk="1" fontAlgn="auto" hangingPunct="1">
              <a:spcAft>
                <a:spcPts val="0"/>
              </a:spcAft>
              <a:defRPr/>
            </a:pPr>
            <a:r>
              <a:rPr lang="en-US" sz="2800" b="1" spc="5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Engineering Solution:</a:t>
            </a:r>
            <a:br>
              <a:rPr lang="en-US" sz="2800" b="1" spc="5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br>
            <a:r>
              <a:rPr lang="en-US" sz="2800" b="1" spc="5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Before Red Light Cameras</a:t>
            </a:r>
            <a:endPar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06425" y="457200"/>
            <a:ext cx="7699375" cy="1016000"/>
          </a:xfrm>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Engineering: Best Practice</a:t>
            </a:r>
          </a:p>
        </p:txBody>
      </p:sp>
      <p:sp>
        <p:nvSpPr>
          <p:cNvPr id="22531" name="Rectangle 3"/>
          <p:cNvSpPr>
            <a:spLocks noGrp="1" noChangeArrowheads="1"/>
          </p:cNvSpPr>
          <p:nvPr>
            <p:ph idx="1"/>
          </p:nvPr>
        </p:nvSpPr>
        <p:spPr>
          <a:xfrm>
            <a:off x="685800" y="1870075"/>
            <a:ext cx="7772400" cy="3997325"/>
          </a:xfrm>
        </p:spPr>
        <p:txBody>
          <a:bodyPr>
            <a:normAutofit/>
          </a:bodyPr>
          <a:lstStyle/>
          <a:p>
            <a:pPr eaLnBrk="1" hangingPunct="1"/>
            <a:r>
              <a:rPr lang="en-US" sz="1600">
                <a:solidFill>
                  <a:srgbClr val="FFFFFF"/>
                </a:solidFill>
              </a:rPr>
              <a:t>1988 MUTCD - Requirements of Traffic Control Devices defined: </a:t>
            </a:r>
          </a:p>
          <a:p>
            <a:pPr eaLnBrk="1" hangingPunct="1">
              <a:buFont typeface="Wingdings" pitchFamily="-65" charset="2"/>
              <a:buNone/>
            </a:pPr>
            <a:r>
              <a:rPr lang="en-US" sz="1600">
                <a:solidFill>
                  <a:srgbClr val="FFFFFF"/>
                </a:solidFill>
              </a:rPr>
              <a:t>	To be effective, a traffic control device should meet five basic requirements: </a:t>
            </a:r>
          </a:p>
          <a:p>
            <a:pPr lvl="1" eaLnBrk="1" hangingPunct="1">
              <a:buFont typeface="Wingdings" pitchFamily="-65" charset="2"/>
              <a:buNone/>
            </a:pPr>
            <a:r>
              <a:rPr lang="en-US" sz="1600">
                <a:solidFill>
                  <a:srgbClr val="FFFFFF"/>
                </a:solidFill>
              </a:rPr>
              <a:t>	</a:t>
            </a:r>
          </a:p>
          <a:p>
            <a:pPr lvl="1" eaLnBrk="1" hangingPunct="1">
              <a:buFont typeface="Wingdings" pitchFamily="-65" charset="2"/>
              <a:buNone/>
            </a:pPr>
            <a:r>
              <a:rPr lang="en-US" sz="1600">
                <a:solidFill>
                  <a:srgbClr val="FFFFFF"/>
                </a:solidFill>
              </a:rPr>
              <a:t>	1.) Fulfill a need. </a:t>
            </a:r>
          </a:p>
          <a:p>
            <a:pPr lvl="1" eaLnBrk="1" hangingPunct="1">
              <a:buFont typeface="Wingdings" pitchFamily="-65" charset="2"/>
              <a:buNone/>
            </a:pPr>
            <a:r>
              <a:rPr lang="en-US" sz="1600">
                <a:solidFill>
                  <a:srgbClr val="FFFFFF"/>
                </a:solidFill>
              </a:rPr>
              <a:t>	2.) Command attention. </a:t>
            </a:r>
          </a:p>
          <a:p>
            <a:pPr lvl="1" eaLnBrk="1" hangingPunct="1">
              <a:buFont typeface="Wingdings" pitchFamily="-65" charset="2"/>
              <a:buNone/>
            </a:pPr>
            <a:r>
              <a:rPr lang="en-US" sz="1600">
                <a:solidFill>
                  <a:srgbClr val="FFFFFF"/>
                </a:solidFill>
              </a:rPr>
              <a:t>	3.) Convey a clear, simple meaning. </a:t>
            </a:r>
          </a:p>
          <a:p>
            <a:pPr lvl="1" eaLnBrk="1" hangingPunct="1">
              <a:buFont typeface="Wingdings" pitchFamily="-65" charset="2"/>
              <a:buNone/>
            </a:pPr>
            <a:r>
              <a:rPr lang="en-US" sz="1600" b="1">
                <a:solidFill>
                  <a:srgbClr val="FFFF00"/>
                </a:solidFill>
              </a:rPr>
              <a:t>	4.) Command respect of road users.</a:t>
            </a:r>
            <a:r>
              <a:rPr lang="en-US" sz="1600">
                <a:solidFill>
                  <a:srgbClr val="FFFF00"/>
                </a:solidFill>
              </a:rPr>
              <a:t> </a:t>
            </a:r>
          </a:p>
          <a:p>
            <a:pPr lvl="1" eaLnBrk="1" hangingPunct="1">
              <a:buFont typeface="Wingdings" pitchFamily="-65" charset="2"/>
              <a:buNone/>
            </a:pPr>
            <a:r>
              <a:rPr lang="en-US" sz="1600" b="1">
                <a:solidFill>
                  <a:srgbClr val="FFFF00"/>
                </a:solidFill>
              </a:rPr>
              <a:t>	5.) Give adequate time for proper response.</a:t>
            </a:r>
            <a:r>
              <a:rPr lang="en-US" sz="1600">
                <a:solidFill>
                  <a:srgbClr val="FFFFFF"/>
                </a:solidFill>
              </a:rPr>
              <a:t> </a:t>
            </a:r>
          </a:p>
          <a:p>
            <a:pPr lvl="1" eaLnBrk="1" hangingPunct="1"/>
            <a:endParaRPr lang="en-US" sz="1600">
              <a:solidFill>
                <a:srgbClr val="FFFFFF"/>
              </a:solidFill>
            </a:endParaRPr>
          </a:p>
          <a:p>
            <a:pPr lvl="1" eaLnBrk="1" hangingPunct="1">
              <a:buFont typeface="Wingdings" pitchFamily="-65" charset="2"/>
              <a:buNone/>
            </a:pPr>
            <a:r>
              <a:rPr lang="en-US" sz="1600">
                <a:solidFill>
                  <a:srgbClr val="FFFFFF"/>
                </a:solidFill>
              </a:rPr>
              <a:t>	[Manual on Uniform Traffic Control Devices (MUTCD), Part 1 GENERAL PROVISIONS, SECTION 1A-2, "Requirements of Traffic Control Devices", FHWA, 1988, page 1A-1] </a:t>
            </a:r>
          </a:p>
        </p:txBody>
      </p:sp>
      <p:grpSp>
        <p:nvGrpSpPr>
          <p:cNvPr id="22532" name="Group 10"/>
          <p:cNvGrpSpPr>
            <a:grpSpLocks/>
          </p:cNvGrpSpPr>
          <p:nvPr/>
        </p:nvGrpSpPr>
        <p:grpSpPr bwMode="auto">
          <a:xfrm>
            <a:off x="381000" y="5791200"/>
            <a:ext cx="1730375" cy="947738"/>
            <a:chOff x="381000" y="5791200"/>
            <a:chExt cx="1729676" cy="947410"/>
          </a:xfrm>
        </p:grpSpPr>
        <p:pic>
          <p:nvPicPr>
            <p:cNvPr id="22533" name="Picture 11"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13" name="TextBox 12"/>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533400" y="457200"/>
            <a:ext cx="7699375" cy="1016000"/>
          </a:xfrm>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Engineering: Prior Law before Cameras</a:t>
            </a:r>
          </a:p>
        </p:txBody>
      </p:sp>
      <p:sp>
        <p:nvSpPr>
          <p:cNvPr id="109571" name="Rectangle 3"/>
          <p:cNvSpPr>
            <a:spLocks noGrp="1" noChangeArrowheads="1"/>
          </p:cNvSpPr>
          <p:nvPr>
            <p:ph idx="1"/>
          </p:nvPr>
        </p:nvSpPr>
        <p:spPr>
          <a:xfrm>
            <a:off x="685800" y="1752600"/>
            <a:ext cx="7772400" cy="4073525"/>
          </a:xfrm>
        </p:spPr>
        <p:txBody>
          <a:bodyPr rtlCol="0">
            <a:normAutofit/>
          </a:bodyPr>
          <a:lstStyle/>
          <a:p>
            <a:pPr eaLnBrk="1" fontAlgn="auto" hangingPunct="1">
              <a:lnSpc>
                <a:spcPct val="90000"/>
              </a:lnSpc>
              <a:spcAft>
                <a:spcPts val="0"/>
              </a:spcAft>
              <a:buFont typeface="Arial"/>
              <a:buChar char="•"/>
              <a:defRPr/>
            </a:pPr>
            <a:r>
              <a:rPr lang="en-US" sz="1600">
                <a:solidFill>
                  <a:srgbClr val="FFFFFF"/>
                </a:solidFill>
                <a:ea typeface="+mn-ea"/>
                <a:cs typeface="+mn-cs"/>
              </a:rPr>
              <a:t>1988 - Manual on Uniform Traffic Control Devices by FHWA contained the following provisions for traffic signals:</a:t>
            </a:r>
            <a:endParaRPr lang="en-US" sz="1600" b="1">
              <a:solidFill>
                <a:srgbClr val="FFFF00"/>
              </a:solidFill>
              <a:ea typeface="+mn-ea"/>
              <a:cs typeface="+mn-cs"/>
            </a:endParaRPr>
          </a:p>
          <a:p>
            <a:pPr eaLnBrk="1" fontAlgn="auto" hangingPunct="1">
              <a:lnSpc>
                <a:spcPct val="90000"/>
              </a:lnSpc>
              <a:spcAft>
                <a:spcPts val="0"/>
              </a:spcAft>
              <a:buFont typeface="Wingdings" pitchFamily="-109" charset="2"/>
              <a:buNone/>
              <a:defRPr/>
            </a:pPr>
            <a:r>
              <a:rPr lang="en-US" sz="1600" b="1">
                <a:solidFill>
                  <a:srgbClr val="FFFF00"/>
                </a:solidFill>
                <a:ea typeface="+mn-ea"/>
                <a:cs typeface="+mn-cs"/>
              </a:rPr>
              <a:t>	Section 4B-20 Signal Operations Must Relate to Traffic Flow</a:t>
            </a:r>
          </a:p>
          <a:p>
            <a:pPr eaLnBrk="1" fontAlgn="auto" hangingPunct="1">
              <a:lnSpc>
                <a:spcPct val="90000"/>
              </a:lnSpc>
              <a:spcAft>
                <a:spcPts val="0"/>
              </a:spcAft>
              <a:buFont typeface="Wingdings" pitchFamily="-109" charset="2"/>
              <a:buNone/>
              <a:defRPr/>
            </a:pPr>
            <a:r>
              <a:rPr lang="en-US" sz="1600" b="1">
                <a:solidFill>
                  <a:srgbClr val="FFFF00"/>
                </a:solidFill>
                <a:ea typeface="+mn-ea"/>
                <a:cs typeface="+mn-cs"/>
              </a:rPr>
              <a:t>	Traffic control signals shall be operated in a manner consistent with traffic requirements.</a:t>
            </a:r>
          </a:p>
          <a:p>
            <a:pPr eaLnBrk="1" fontAlgn="auto" hangingPunct="1">
              <a:lnSpc>
                <a:spcPct val="90000"/>
              </a:lnSpc>
              <a:spcAft>
                <a:spcPts val="0"/>
              </a:spcAft>
              <a:buFont typeface="Wingdings" pitchFamily="-109" charset="2"/>
              <a:buNone/>
              <a:defRPr/>
            </a:pPr>
            <a:r>
              <a:rPr lang="en-US" sz="1600">
                <a:solidFill>
                  <a:schemeClr val="tx2"/>
                </a:solidFill>
                <a:ea typeface="+mn-ea"/>
                <a:cs typeface="+mn-cs"/>
              </a:rPr>
              <a:t> 	</a:t>
            </a:r>
          </a:p>
          <a:p>
            <a:pPr eaLnBrk="1" fontAlgn="auto" hangingPunct="1">
              <a:lnSpc>
                <a:spcPct val="90000"/>
              </a:lnSpc>
              <a:spcAft>
                <a:spcPts val="0"/>
              </a:spcAft>
              <a:buFont typeface="Wingdings" pitchFamily="-109" charset="2"/>
              <a:buNone/>
              <a:defRPr/>
            </a:pPr>
            <a:r>
              <a:rPr lang="en-US" sz="1600">
                <a:solidFill>
                  <a:schemeClr val="tx2"/>
                </a:solidFill>
                <a:ea typeface="+mn-ea"/>
                <a:cs typeface="+mn-cs"/>
              </a:rPr>
              <a:t>	</a:t>
            </a:r>
            <a:r>
              <a:rPr lang="en-US" sz="1600" b="1">
                <a:solidFill>
                  <a:srgbClr val="FFFF00"/>
                </a:solidFill>
                <a:ea typeface="+mn-ea"/>
                <a:cs typeface="+mn-cs"/>
              </a:rPr>
              <a:t>Data from engineering studies shall be used to determine the proper phasing and timing for a signal.</a:t>
            </a:r>
            <a:r>
              <a:rPr lang="en-US" sz="1600">
                <a:solidFill>
                  <a:srgbClr val="FFFFFF"/>
                </a:solidFill>
                <a:ea typeface="+mn-ea"/>
                <a:cs typeface="+mn-cs"/>
              </a:rPr>
              <a:t> Since traffic flows and patterns change, </a:t>
            </a:r>
            <a:r>
              <a:rPr lang="en-US" sz="1600" b="1">
                <a:solidFill>
                  <a:srgbClr val="FFFF00"/>
                </a:solidFill>
                <a:ea typeface="+mn-ea"/>
                <a:cs typeface="+mn-cs"/>
              </a:rPr>
              <a:t>it is necessary that the engineering data be updated and re-evaluated regularly.</a:t>
            </a:r>
            <a:r>
              <a:rPr lang="en-US" sz="1600">
                <a:solidFill>
                  <a:srgbClr val="FFFFFF"/>
                </a:solidFill>
                <a:ea typeface="+mn-ea"/>
                <a:cs typeface="+mn-cs"/>
              </a:rPr>
              <a:t> To assure that the approved operating pattern including timing is displayed to the driver, regular checks including the use of accurate timing devices should be made. </a:t>
            </a:r>
          </a:p>
          <a:p>
            <a:pPr eaLnBrk="1" fontAlgn="auto" hangingPunct="1">
              <a:lnSpc>
                <a:spcPct val="90000"/>
              </a:lnSpc>
              <a:spcAft>
                <a:spcPts val="0"/>
              </a:spcAft>
              <a:buFont typeface="Wingdings" pitchFamily="-109" charset="2"/>
              <a:buNone/>
              <a:defRPr/>
            </a:pPr>
            <a:endParaRPr lang="en-US" sz="1600">
              <a:solidFill>
                <a:srgbClr val="FFFFFF"/>
              </a:solidFill>
              <a:ea typeface="+mn-ea"/>
              <a:cs typeface="+mn-cs"/>
            </a:endParaRPr>
          </a:p>
          <a:p>
            <a:pPr eaLnBrk="1" fontAlgn="auto" hangingPunct="1">
              <a:lnSpc>
                <a:spcPct val="90000"/>
              </a:lnSpc>
              <a:spcAft>
                <a:spcPts val="0"/>
              </a:spcAft>
              <a:buFont typeface="Wingdings" pitchFamily="-109" charset="2"/>
              <a:buNone/>
              <a:defRPr/>
            </a:pPr>
            <a:r>
              <a:rPr lang="en-US" sz="1600">
                <a:solidFill>
                  <a:srgbClr val="FFFFFF"/>
                </a:solidFill>
                <a:ea typeface="+mn-ea"/>
                <a:cs typeface="+mn-cs"/>
              </a:rPr>
              <a:t>	</a:t>
            </a:r>
            <a:r>
              <a:rPr lang="en-US" sz="1400" i="1">
                <a:solidFill>
                  <a:srgbClr val="FFFFFF"/>
                </a:solidFill>
                <a:ea typeface="+mn-ea"/>
                <a:cs typeface="+mn-cs"/>
              </a:rPr>
              <a:t>Sidebar: Removed by the USDOT in 2000 to facilitate automated enforcement and curtail the growing number court challenges to cameras. By removing factual foundations and periodic review, signal timing no longer had any adequacy standards to be met. We believe this violates Congress’, factual basis, safety mandate for all traffic control in the Nation.</a:t>
            </a:r>
            <a:endParaRPr lang="en-US" sz="1400" b="1" i="1">
              <a:solidFill>
                <a:srgbClr val="FFFF00"/>
              </a:solidFill>
              <a:ea typeface="+mn-ea"/>
              <a:cs typeface="+mn-cs"/>
            </a:endParaRPr>
          </a:p>
          <a:p>
            <a:pPr eaLnBrk="1" fontAlgn="auto" hangingPunct="1">
              <a:lnSpc>
                <a:spcPct val="90000"/>
              </a:lnSpc>
              <a:spcAft>
                <a:spcPts val="0"/>
              </a:spcAft>
              <a:buFont typeface="Wingdings" pitchFamily="-109" charset="2"/>
              <a:buNone/>
              <a:defRPr/>
            </a:pPr>
            <a:endParaRPr lang="en-US" sz="1600">
              <a:solidFill>
                <a:srgbClr val="FFFFFF"/>
              </a:solidFill>
              <a:ea typeface="+mn-ea"/>
              <a:cs typeface="+mn-cs"/>
            </a:endParaRPr>
          </a:p>
        </p:txBody>
      </p:sp>
      <p:grpSp>
        <p:nvGrpSpPr>
          <p:cNvPr id="24580" name="Group 10"/>
          <p:cNvGrpSpPr>
            <a:grpSpLocks/>
          </p:cNvGrpSpPr>
          <p:nvPr/>
        </p:nvGrpSpPr>
        <p:grpSpPr bwMode="auto">
          <a:xfrm>
            <a:off x="381000" y="5791200"/>
            <a:ext cx="1730375" cy="947738"/>
            <a:chOff x="381000" y="5791200"/>
            <a:chExt cx="1729676" cy="947410"/>
          </a:xfrm>
        </p:grpSpPr>
        <p:pic>
          <p:nvPicPr>
            <p:cNvPr id="24581" name="Picture 11"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13" name="TextBox 12"/>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533400" y="457200"/>
            <a:ext cx="8153400" cy="1143000"/>
          </a:xfrm>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Engineering: What We Know</a:t>
            </a:r>
          </a:p>
        </p:txBody>
      </p:sp>
      <p:sp>
        <p:nvSpPr>
          <p:cNvPr id="1027" name="Rectangle 3"/>
          <p:cNvSpPr>
            <a:spLocks noGrp="1" noChangeArrowheads="1"/>
          </p:cNvSpPr>
          <p:nvPr>
            <p:ph idx="1"/>
          </p:nvPr>
        </p:nvSpPr>
        <p:spPr>
          <a:xfrm>
            <a:off x="685800" y="1828800"/>
            <a:ext cx="7772400" cy="4378325"/>
          </a:xfrm>
        </p:spPr>
        <p:txBody>
          <a:bodyPr rtlCol="0">
            <a:normAutofit/>
          </a:bodyPr>
          <a:lstStyle/>
          <a:p>
            <a:pPr eaLnBrk="1" fontAlgn="auto" hangingPunct="1">
              <a:spcAft>
                <a:spcPts val="0"/>
              </a:spcAft>
              <a:buFont typeface="Arial"/>
              <a:buChar char="•"/>
              <a:defRPr/>
            </a:pPr>
            <a:r>
              <a:rPr lang="en-US" sz="1600">
                <a:solidFill>
                  <a:srgbClr val="FFFFFF"/>
                </a:solidFill>
                <a:ea typeface="+mn-ea"/>
                <a:cs typeface="+mn-cs"/>
              </a:rPr>
              <a:t>1993 - Institute of Transportation Engineers (ITE): </a:t>
            </a:r>
          </a:p>
          <a:p>
            <a:pPr eaLnBrk="1" fontAlgn="auto" hangingPunct="1">
              <a:spcAft>
                <a:spcPts val="0"/>
              </a:spcAft>
              <a:buFont typeface="Wingdings" pitchFamily="-109" charset="2"/>
              <a:buNone/>
              <a:defRPr/>
            </a:pPr>
            <a:r>
              <a:rPr lang="en-US" sz="1600">
                <a:solidFill>
                  <a:srgbClr val="FFFFFF"/>
                </a:solidFill>
                <a:ea typeface="+mn-ea"/>
                <a:cs typeface="+mn-cs"/>
              </a:rPr>
              <a:t>	Speed Zone Guidelines - A Recommended Practice</a:t>
            </a:r>
          </a:p>
          <a:p>
            <a:pPr eaLnBrk="1" fontAlgn="auto" hangingPunct="1">
              <a:spcAft>
                <a:spcPts val="0"/>
              </a:spcAft>
              <a:buFont typeface="Wingdings" pitchFamily="-109" charset="2"/>
              <a:buNone/>
              <a:defRPr/>
            </a:pPr>
            <a:endParaRPr lang="en-US" sz="1600">
              <a:solidFill>
                <a:srgbClr val="FFFFFF"/>
              </a:solidFill>
              <a:ea typeface="+mn-ea"/>
              <a:cs typeface="+mn-cs"/>
            </a:endParaRPr>
          </a:p>
          <a:p>
            <a:pPr eaLnBrk="1" fontAlgn="auto" hangingPunct="1">
              <a:spcAft>
                <a:spcPts val="0"/>
              </a:spcAft>
              <a:buFont typeface="Arial"/>
              <a:buChar char="•"/>
              <a:defRPr/>
            </a:pPr>
            <a:r>
              <a:rPr lang="en-US" sz="1600">
                <a:solidFill>
                  <a:srgbClr val="FFFFFF"/>
                </a:solidFill>
                <a:ea typeface="+mn-ea"/>
                <a:cs typeface="+mn-cs"/>
              </a:rPr>
              <a:t>"3. Rationale for Consistent Speed Zone Guidelines - .... </a:t>
            </a:r>
            <a:r>
              <a:rPr lang="en-US" sz="1600" b="1">
                <a:solidFill>
                  <a:srgbClr val="FFFF00"/>
                </a:solidFill>
                <a:ea typeface="+mn-ea"/>
                <a:cs typeface="+mn-cs"/>
              </a:rPr>
              <a:t>A third rationale is the need for consistency between the speed limit and other traffic control devices.</a:t>
            </a:r>
            <a:r>
              <a:rPr lang="en-US" sz="1600">
                <a:solidFill>
                  <a:srgbClr val="FFFF00"/>
                </a:solidFill>
                <a:ea typeface="+mn-ea"/>
                <a:cs typeface="+mn-cs"/>
              </a:rPr>
              <a:t> </a:t>
            </a:r>
            <a:r>
              <a:rPr lang="en-US" sz="1600" b="1">
                <a:solidFill>
                  <a:srgbClr val="FFFF00"/>
                </a:solidFill>
                <a:ea typeface="+mn-ea"/>
                <a:cs typeface="+mn-cs"/>
              </a:rPr>
              <a:t>Signal timing and sight distance requirements, for example, should be based on the prevailing speed of traffic.</a:t>
            </a:r>
            <a:r>
              <a:rPr lang="en-US" sz="1600">
                <a:solidFill>
                  <a:srgbClr val="FFFF00"/>
                </a:solidFill>
                <a:ea typeface="+mn-ea"/>
                <a:cs typeface="+mn-cs"/>
              </a:rPr>
              <a:t> </a:t>
            </a:r>
            <a:r>
              <a:rPr lang="en-US" sz="1600" b="1">
                <a:solidFill>
                  <a:srgbClr val="FFFF00"/>
                </a:solidFill>
                <a:ea typeface="+mn-ea"/>
                <a:cs typeface="+mn-cs"/>
              </a:rPr>
              <a:t>If these values are based on a speed limit that does not reflect the prevailing speed of traffic, safety might be compromised."</a:t>
            </a:r>
            <a:r>
              <a:rPr lang="en-US" sz="1600">
                <a:solidFill>
                  <a:srgbClr val="FFFFFF"/>
                </a:solidFill>
                <a:ea typeface="+mn-ea"/>
                <a:cs typeface="+mn-cs"/>
              </a:rPr>
              <a:t> ........</a:t>
            </a:r>
          </a:p>
          <a:p>
            <a:pPr eaLnBrk="1" fontAlgn="auto" hangingPunct="1">
              <a:spcAft>
                <a:spcPts val="0"/>
              </a:spcAft>
              <a:buFont typeface="Wingdings" pitchFamily="-109" charset="2"/>
              <a:buNone/>
              <a:defRPr/>
            </a:pPr>
            <a:r>
              <a:rPr lang="en-US" sz="1600">
                <a:solidFill>
                  <a:srgbClr val="FFFFFF"/>
                </a:solidFill>
                <a:ea typeface="+mn-ea"/>
                <a:cs typeface="+mn-cs"/>
              </a:rPr>
              <a:t>	</a:t>
            </a:r>
          </a:p>
          <a:p>
            <a:pPr eaLnBrk="1" fontAlgn="auto" hangingPunct="1">
              <a:spcAft>
                <a:spcPts val="0"/>
              </a:spcAft>
              <a:buFont typeface="Wingdings" pitchFamily="-109" charset="2"/>
              <a:buNone/>
              <a:defRPr/>
            </a:pPr>
            <a:r>
              <a:rPr lang="en-US" sz="1600">
                <a:solidFill>
                  <a:srgbClr val="FFFFFF"/>
                </a:solidFill>
                <a:ea typeface="+mn-ea"/>
                <a:cs typeface="+mn-cs"/>
              </a:rPr>
              <a:t>	"4. Recommended Practice - .... </a:t>
            </a:r>
            <a:r>
              <a:rPr lang="en-US" sz="1600" b="1">
                <a:solidFill>
                  <a:srgbClr val="FFFF00"/>
                </a:solidFill>
                <a:ea typeface="+mn-ea"/>
                <a:cs typeface="+mn-cs"/>
              </a:rPr>
              <a:t>It is recommended that the engineering study include an analysis of the current speed distribution of free-flowing vehicles. It is further recommended that the speed limit within  speed zone be set at the nearest 5 mph increment to the 85th percentile speed or the upper limit of the 10 mph pace.</a:t>
            </a:r>
            <a:r>
              <a:rPr lang="en-US" sz="1600">
                <a:solidFill>
                  <a:srgbClr val="FFFFFF"/>
                </a:solidFill>
                <a:ea typeface="+mn-ea"/>
                <a:cs typeface="+mn-cs"/>
              </a:rPr>
              <a:t>"</a:t>
            </a:r>
          </a:p>
        </p:txBody>
      </p:sp>
      <p:grpSp>
        <p:nvGrpSpPr>
          <p:cNvPr id="26628" name="Group 7"/>
          <p:cNvGrpSpPr>
            <a:grpSpLocks/>
          </p:cNvGrpSpPr>
          <p:nvPr/>
        </p:nvGrpSpPr>
        <p:grpSpPr bwMode="auto">
          <a:xfrm>
            <a:off x="381000" y="5791200"/>
            <a:ext cx="1752600" cy="947738"/>
            <a:chOff x="381000" y="5791200"/>
            <a:chExt cx="1752600" cy="947410"/>
          </a:xfrm>
        </p:grpSpPr>
        <p:pic>
          <p:nvPicPr>
            <p:cNvPr id="26629" name="Picture 8"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26630" name="TextBox 9"/>
            <p:cNvSpPr txBox="1">
              <a:spLocks noChangeArrowheads="1"/>
            </p:cNvSpPr>
            <p:nvPr/>
          </p:nvSpPr>
          <p:spPr bwMode="auto">
            <a:xfrm>
              <a:off x="1089724" y="6477000"/>
              <a:ext cx="1043876" cy="261610"/>
            </a:xfrm>
            <a:prstGeom prst="rect">
              <a:avLst/>
            </a:prstGeom>
            <a:noFill/>
            <a:ln w="9525">
              <a:noFill/>
              <a:miter lim="800000"/>
              <a:headEnd/>
              <a:tailEnd/>
            </a:ln>
          </p:spPr>
          <p:txBody>
            <a:bodyPr wrap="none">
              <a:prstTxWarp prst="textNoShape">
                <a:avLst/>
              </a:prstTxWarp>
              <a:spAutoFit/>
            </a:bodyPr>
            <a:lstStyle/>
            <a:p>
              <a:r>
                <a:rPr lang="en-US" sz="1100"/>
                <a:t>www.bhspi.org</a:t>
              </a: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304800"/>
            <a:ext cx="8229600" cy="1143000"/>
          </a:xfrm>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Engineering: What We Know</a:t>
            </a:r>
          </a:p>
        </p:txBody>
      </p:sp>
      <p:sp>
        <p:nvSpPr>
          <p:cNvPr id="28675" name="Rectangle 3"/>
          <p:cNvSpPr>
            <a:spLocks noGrp="1" noChangeArrowheads="1"/>
          </p:cNvSpPr>
          <p:nvPr>
            <p:ph idx="1"/>
          </p:nvPr>
        </p:nvSpPr>
        <p:spPr>
          <a:xfrm>
            <a:off x="533400" y="1828800"/>
            <a:ext cx="8077200" cy="4114800"/>
          </a:xfrm>
        </p:spPr>
        <p:txBody>
          <a:bodyPr/>
          <a:lstStyle/>
          <a:p>
            <a:pPr eaLnBrk="1" hangingPunct="1">
              <a:spcAft>
                <a:spcPts val="600"/>
              </a:spcAft>
            </a:pPr>
            <a:r>
              <a:rPr lang="en-US" sz="1600"/>
              <a:t>We have the knowledge; all we need to do is apply it. Since the 1930’s, it’s been known that large numbers of violators are more often than not caused by engineering problems, rather than an out-of- control motoring public. “What we know” in 1989 FHWA paper referencing a 1930’s finding;</a:t>
            </a:r>
          </a:p>
          <a:p>
            <a:pPr lvl="2" eaLnBrk="1" hangingPunct="1">
              <a:spcAft>
                <a:spcPts val="600"/>
              </a:spcAft>
            </a:pPr>
            <a:endParaRPr lang="en-US" sz="1600" b="1"/>
          </a:p>
          <a:p>
            <a:pPr lvl="2" eaLnBrk="1" hangingPunct="1">
              <a:spcAft>
                <a:spcPts val="600"/>
              </a:spcAft>
              <a:buFont typeface="Wingdings" pitchFamily="-65" charset="2"/>
              <a:buNone/>
            </a:pPr>
            <a:r>
              <a:rPr lang="en-US" sz="1600" b="1"/>
              <a:t>	</a:t>
            </a:r>
            <a:r>
              <a:rPr lang="en-US" sz="1600" b="1">
                <a:solidFill>
                  <a:srgbClr val="FFFF00"/>
                </a:solidFill>
              </a:rPr>
              <a:t>“In general, motorists’ noncompliance is indicative of a problem. The problem may be due to some failing on the part of the traffic engineers or the lack of understanding of the driver, but seldom is the problem a wanton disregard of the law by the motoring public.”</a:t>
            </a:r>
            <a:r>
              <a:rPr lang="en-US" sz="1600" b="1">
                <a:solidFill>
                  <a:schemeClr val="tx2"/>
                </a:solidFill>
              </a:rPr>
              <a:t> </a:t>
            </a:r>
          </a:p>
        </p:txBody>
      </p:sp>
      <p:grpSp>
        <p:nvGrpSpPr>
          <p:cNvPr id="28676" name="Group 10"/>
          <p:cNvGrpSpPr>
            <a:grpSpLocks/>
          </p:cNvGrpSpPr>
          <p:nvPr/>
        </p:nvGrpSpPr>
        <p:grpSpPr bwMode="auto">
          <a:xfrm>
            <a:off x="381000" y="5791200"/>
            <a:ext cx="1730375" cy="947738"/>
            <a:chOff x="381000" y="5791200"/>
            <a:chExt cx="1729676" cy="947410"/>
          </a:xfrm>
        </p:grpSpPr>
        <p:pic>
          <p:nvPicPr>
            <p:cNvPr id="28677" name="Picture 11"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13" name="TextBox 12"/>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solidFill>
            <a:srgbClr val="0000FF"/>
          </a:solidFill>
          <a:ln w="57150" cap="flat" cmpd="thinThick" algn="ctr">
            <a:solidFill>
              <a:schemeClr val="tx1"/>
            </a:solidFill>
            <a:round/>
            <a:headEnd type="none" w="med" len="med"/>
            <a:tailEnd type="none" w="med" len="med"/>
          </a:ln>
          <a:scene3d>
            <a:camera prst="orthographicFront"/>
            <a:lightRig rig="threePt" dir="t"/>
          </a:scene3d>
          <a:sp3d>
            <a:bevelT w="152400" h="50800" prst="softRound"/>
            <a:bevelB w="152400" h="50800" prst="softRound"/>
          </a:sp3d>
        </p:spPr>
        <p:txBody>
          <a:bodyPr rtlCol="0">
            <a:normAutofit/>
          </a:bodyPr>
          <a:lstStyle/>
          <a:p>
            <a:pPr eaLnBrk="1" fontAlgn="auto" hangingPunct="1">
              <a:spcAft>
                <a:spcPts val="0"/>
              </a:spcAft>
              <a:defRPr/>
            </a:pPr>
            <a:r>
              <a:rPr lang="en-US" sz="2800" b="1" spc="50" dirty="0">
                <a:ln w="13500">
                  <a:solidFill>
                    <a:schemeClr val="accent1">
                      <a:shade val="2500"/>
                      <a:alpha val="6500"/>
                    </a:schemeClr>
                  </a:solidFill>
                  <a:prstDash val="solid"/>
                </a:ln>
                <a:effectLst>
                  <a:innerShdw blurRad="50900" dist="38500" dir="13500000">
                    <a:srgbClr val="000000">
                      <a:alpha val="60000"/>
                    </a:srgbClr>
                  </a:innerShdw>
                </a:effectLst>
                <a:latin typeface="Arial Bold"/>
                <a:ea typeface="+mj-ea"/>
                <a:cs typeface="Arial Bold"/>
              </a:rPr>
              <a:t>Engineering: Best Practice</a:t>
            </a:r>
          </a:p>
        </p:txBody>
      </p:sp>
      <p:sp>
        <p:nvSpPr>
          <p:cNvPr id="119811" name="Rectangle 3"/>
          <p:cNvSpPr>
            <a:spLocks noGrp="1" noChangeArrowheads="1"/>
          </p:cNvSpPr>
          <p:nvPr>
            <p:ph idx="1"/>
          </p:nvPr>
        </p:nvSpPr>
        <p:spPr>
          <a:xfrm>
            <a:off x="533400" y="1828800"/>
            <a:ext cx="8153400" cy="4191000"/>
          </a:xfrm>
        </p:spPr>
        <p:txBody>
          <a:bodyPr rtlCol="0">
            <a:normAutofit lnSpcReduction="10000"/>
          </a:bodyPr>
          <a:lstStyle/>
          <a:p>
            <a:pPr eaLnBrk="1" fontAlgn="auto" hangingPunct="1">
              <a:lnSpc>
                <a:spcPct val="90000"/>
              </a:lnSpc>
              <a:spcAft>
                <a:spcPts val="0"/>
              </a:spcAft>
              <a:buFont typeface="Arial"/>
              <a:buChar char="•"/>
              <a:defRPr/>
            </a:pPr>
            <a:r>
              <a:rPr lang="en-US" sz="1600">
                <a:ea typeface="+mn-ea"/>
                <a:cs typeface="+mn-cs"/>
              </a:rPr>
              <a:t>Under the statutory requirements of federal law, they are also required to apply nationally accepted practices as recognized by the Institute of Transportation Engineers (ITE), FHWA et al, not personal opinion or local practice.  </a:t>
            </a:r>
          </a:p>
          <a:p>
            <a:pPr eaLnBrk="1" fontAlgn="auto" hangingPunct="1">
              <a:lnSpc>
                <a:spcPct val="90000"/>
              </a:lnSpc>
              <a:spcAft>
                <a:spcPts val="0"/>
              </a:spcAft>
              <a:buFont typeface="Arial"/>
              <a:buChar char="•"/>
              <a:defRPr/>
            </a:pPr>
            <a:endParaRPr lang="en-US" sz="1600">
              <a:ea typeface="+mn-ea"/>
              <a:cs typeface="+mn-cs"/>
            </a:endParaRPr>
          </a:p>
          <a:p>
            <a:pPr eaLnBrk="1" fontAlgn="auto" hangingPunct="1">
              <a:lnSpc>
                <a:spcPct val="90000"/>
              </a:lnSpc>
              <a:spcAft>
                <a:spcPts val="0"/>
              </a:spcAft>
              <a:buFont typeface="Arial"/>
              <a:buChar char="•"/>
              <a:defRPr/>
            </a:pPr>
            <a:r>
              <a:rPr lang="en-US" sz="1600">
                <a:ea typeface="+mn-ea"/>
                <a:cs typeface="+mn-cs"/>
              </a:rPr>
              <a:t>Within the statutory national standards there use to be a professional legal requirement to address a wrong. It was called “Notice of Defect”. </a:t>
            </a:r>
          </a:p>
          <a:p>
            <a:pPr lvl="1" eaLnBrk="1" fontAlgn="auto" hangingPunct="1">
              <a:lnSpc>
                <a:spcPct val="90000"/>
              </a:lnSpc>
              <a:spcAft>
                <a:spcPts val="0"/>
              </a:spcAft>
              <a:buFont typeface="Wingdings" pitchFamily="-109" charset="2"/>
              <a:buNone/>
              <a:defRPr/>
            </a:pPr>
            <a:r>
              <a:rPr lang="en-US" sz="1600" b="1" i="1">
                <a:solidFill>
                  <a:srgbClr val="FFFF00"/>
                </a:solidFill>
                <a:ea typeface="+mn-ea"/>
              </a:rPr>
              <a:t>	</a:t>
            </a:r>
          </a:p>
          <a:p>
            <a:pPr lvl="1" eaLnBrk="1" fontAlgn="auto" hangingPunct="1">
              <a:lnSpc>
                <a:spcPct val="90000"/>
              </a:lnSpc>
              <a:spcAft>
                <a:spcPts val="0"/>
              </a:spcAft>
              <a:buFont typeface="Wingdings" pitchFamily="-109" charset="2"/>
              <a:buNone/>
              <a:defRPr/>
            </a:pPr>
            <a:r>
              <a:rPr lang="en-US" sz="1600" b="1" i="1">
                <a:solidFill>
                  <a:srgbClr val="FFFF00"/>
                </a:solidFill>
                <a:ea typeface="+mn-ea"/>
              </a:rPr>
              <a:t>	1983, FHWA, Traffic Control Devices Handbook: </a:t>
            </a:r>
          </a:p>
          <a:p>
            <a:pPr lvl="1" eaLnBrk="1" fontAlgn="auto" hangingPunct="1">
              <a:lnSpc>
                <a:spcPct val="90000"/>
              </a:lnSpc>
              <a:spcAft>
                <a:spcPts val="0"/>
              </a:spcAft>
              <a:buFont typeface="Wingdings" pitchFamily="-109" charset="2"/>
              <a:buNone/>
              <a:defRPr/>
            </a:pPr>
            <a:r>
              <a:rPr lang="en-US" sz="1600" b="1" i="1">
                <a:solidFill>
                  <a:srgbClr val="FF0000"/>
                </a:solidFill>
                <a:ea typeface="+mn-ea"/>
              </a:rPr>
              <a:t>	"Notice of Defect ”</a:t>
            </a:r>
            <a:r>
              <a:rPr lang="en-US" sz="1600" b="1" i="1">
                <a:solidFill>
                  <a:srgbClr val="FFFF00"/>
                </a:solidFill>
                <a:ea typeface="+mn-ea"/>
              </a:rPr>
              <a:t> An agency has a duty to correct a dangerous condition when that agency has actual or "constructive" notice of the hazard.</a:t>
            </a:r>
          </a:p>
          <a:p>
            <a:pPr eaLnBrk="1" fontAlgn="auto" hangingPunct="1">
              <a:lnSpc>
                <a:spcPct val="90000"/>
              </a:lnSpc>
              <a:spcAft>
                <a:spcPts val="0"/>
              </a:spcAft>
              <a:buFont typeface="Arial"/>
              <a:buChar char="•"/>
              <a:defRPr/>
            </a:pPr>
            <a:endParaRPr lang="en-US" sz="1600">
              <a:ea typeface="+mn-ea"/>
              <a:cs typeface="+mn-cs"/>
            </a:endParaRPr>
          </a:p>
          <a:p>
            <a:pPr eaLnBrk="1" fontAlgn="auto" hangingPunct="1">
              <a:lnSpc>
                <a:spcPct val="90000"/>
              </a:lnSpc>
              <a:spcAft>
                <a:spcPts val="0"/>
              </a:spcAft>
              <a:buFont typeface="Wingdings" pitchFamily="-109" charset="2"/>
              <a:buNone/>
              <a:defRPr/>
            </a:pPr>
            <a:r>
              <a:rPr lang="en-US" sz="1600">
                <a:ea typeface="+mn-ea"/>
                <a:cs typeface="+mn-cs"/>
              </a:rPr>
              <a:t>	</a:t>
            </a:r>
            <a:r>
              <a:rPr lang="en-US" sz="1400" i="1">
                <a:ea typeface="+mn-ea"/>
                <a:cs typeface="+mn-cs"/>
              </a:rPr>
              <a:t>Sidebar: Sadly the ITE too has succumbed to politics and the special interest within the USDOT. It’s an irrefutable fact that basing signal timing on posted limits that do not reflect the actual speeds of traffic is an extremely unsafe practice. Nonetheless, the ITE has now stopped referencing the “Notice of Defect” requirement altogether, and abandoned the prior best practice that signal timing must meet the needs of traffic standard. The dichotomy of the new ITE standard for signal timing, the yellow intervals adequacy can be based on an invented number established by whim and local political decree, in a National Standard that requires Uniformity?</a:t>
            </a:r>
          </a:p>
          <a:p>
            <a:pPr lvl="1" eaLnBrk="1" fontAlgn="auto" hangingPunct="1">
              <a:lnSpc>
                <a:spcPct val="90000"/>
              </a:lnSpc>
              <a:spcAft>
                <a:spcPts val="0"/>
              </a:spcAft>
              <a:buFont typeface="Wingdings" pitchFamily="-109" charset="2"/>
              <a:buNone/>
              <a:defRPr/>
            </a:pPr>
            <a:endParaRPr lang="en-US" sz="1600" b="1">
              <a:solidFill>
                <a:srgbClr val="FFFF00"/>
              </a:solidFill>
              <a:ea typeface="+mn-ea"/>
            </a:endParaRPr>
          </a:p>
        </p:txBody>
      </p:sp>
      <p:grpSp>
        <p:nvGrpSpPr>
          <p:cNvPr id="30724" name="Group 13"/>
          <p:cNvGrpSpPr>
            <a:grpSpLocks/>
          </p:cNvGrpSpPr>
          <p:nvPr/>
        </p:nvGrpSpPr>
        <p:grpSpPr bwMode="auto">
          <a:xfrm>
            <a:off x="381000" y="5791200"/>
            <a:ext cx="1730375" cy="947738"/>
            <a:chOff x="381000" y="5791200"/>
            <a:chExt cx="1729676" cy="947410"/>
          </a:xfrm>
        </p:grpSpPr>
        <p:pic>
          <p:nvPicPr>
            <p:cNvPr id="30725" name="Picture 14" descr="bhspi_bulblogoembossed125.gif"/>
            <p:cNvPicPr>
              <a:picLocks noChangeAspect="1"/>
            </p:cNvPicPr>
            <p:nvPr/>
          </p:nvPicPr>
          <p:blipFill>
            <a:blip r:embed="rId3"/>
            <a:srcRect/>
            <a:stretch>
              <a:fillRect/>
            </a:stretch>
          </p:blipFill>
          <p:spPr bwMode="auto">
            <a:xfrm>
              <a:off x="381000" y="5791200"/>
              <a:ext cx="914400" cy="914400"/>
            </a:xfrm>
            <a:prstGeom prst="rect">
              <a:avLst/>
            </a:prstGeom>
            <a:noFill/>
            <a:ln w="9525">
              <a:noFill/>
              <a:miter lim="800000"/>
              <a:headEnd/>
              <a:tailEnd/>
            </a:ln>
          </p:spPr>
        </p:pic>
        <p:sp>
          <p:nvSpPr>
            <p:cNvPr id="16" name="TextBox 15"/>
            <p:cNvSpPr txBox="1"/>
            <p:nvPr/>
          </p:nvSpPr>
          <p:spPr>
            <a:xfrm>
              <a:off x="1066523" y="6476763"/>
              <a:ext cx="1044153" cy="261847"/>
            </a:xfrm>
            <a:prstGeom prst="rect">
              <a:avLst/>
            </a:prstGeom>
            <a:noFill/>
          </p:spPr>
          <p:txBody>
            <a:bodyPr wrap="none">
              <a:spAutoFit/>
            </a:bodyPr>
            <a:lstStyle/>
            <a:p>
              <a:pPr>
                <a:defRPr/>
              </a:pPr>
              <a:r>
                <a:rPr lang="en-US" sz="1100" dirty="0">
                  <a:solidFill>
                    <a:schemeClr val="accent1">
                      <a:lumMod val="40000"/>
                      <a:lumOff val="60000"/>
                    </a:schemeClr>
                  </a:solidFill>
                  <a:latin typeface="Times" pitchFamily="-109" charset="0"/>
                </a:rPr>
                <a:t>www.bhspi.org</a:t>
              </a:r>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7244</TotalTime>
  <Words>3239</Words>
  <Application>Microsoft PowerPoint</Application>
  <PresentationFormat>On-screen Show (4:3)</PresentationFormat>
  <Paragraphs>192</Paragraphs>
  <Slides>28</Slides>
  <Notes>28</Notes>
  <HiddenSlides>0</HiddenSlides>
  <MMClips>1</MMClips>
  <ScaleCrop>false</ScaleCrop>
  <HeadingPairs>
    <vt:vector size="6" baseType="variant">
      <vt:variant>
        <vt:lpstr>Fonts Used</vt:lpstr>
      </vt:variant>
      <vt:variant>
        <vt:i4>7</vt:i4>
      </vt:variant>
      <vt:variant>
        <vt:lpstr>Design Template</vt:lpstr>
      </vt:variant>
      <vt:variant>
        <vt:i4>1</vt:i4>
      </vt:variant>
      <vt:variant>
        <vt:lpstr>Slide Titles</vt:lpstr>
      </vt:variant>
      <vt:variant>
        <vt:i4>28</vt:i4>
      </vt:variant>
    </vt:vector>
  </HeadingPairs>
  <TitlesOfParts>
    <vt:vector size="36" baseType="lpstr">
      <vt:lpstr>Times</vt:lpstr>
      <vt:lpstr>ＭＳ Ｐゴシック</vt:lpstr>
      <vt:lpstr>Arial</vt:lpstr>
      <vt:lpstr>Verdana</vt:lpstr>
      <vt:lpstr>Helvetica</vt:lpstr>
      <vt:lpstr>Wingdings</vt:lpstr>
      <vt:lpstr>ヒラギノ角ゴ Pro W3</vt:lpstr>
      <vt:lpstr>Office Theme</vt:lpstr>
      <vt:lpstr>CAMERA ENFORCEMENT VS. SOUND ENGINEERING PRACTICES</vt:lpstr>
      <vt:lpstr>Red Light Cameras Dependant on Unsafe Practices</vt:lpstr>
      <vt:lpstr>Engineering Solution: Before Red Light Cameras</vt:lpstr>
      <vt:lpstr>Engineering Solution: Before Red Light Cameras</vt:lpstr>
      <vt:lpstr>Engineering: Best Practice</vt:lpstr>
      <vt:lpstr>Engineering: Prior Law before Cameras</vt:lpstr>
      <vt:lpstr>Engineering: What We Know</vt:lpstr>
      <vt:lpstr>Engineering: What We Know</vt:lpstr>
      <vt:lpstr>Engineering: Best Practice</vt:lpstr>
      <vt:lpstr>Traffic Control (signal timing) Not Set Properly Limit 45 &amp; 65 mph Traffic = Unsafe Practice</vt:lpstr>
      <vt:lpstr>Traffic Control (signal timing) Not Set Properly Limit 45 &amp; 65 mph Traffic = Unsafe Practice</vt:lpstr>
      <vt:lpstr>Engineering: Best Practice</vt:lpstr>
      <vt:lpstr>Engineering: What We Know</vt:lpstr>
      <vt:lpstr>Cameras Do Not Improve Compliance:  The Cameras themselves have Documented  either Increases or No Reduction</vt:lpstr>
      <vt:lpstr>Cameras Do Not Improve Compliance:  The Cameras themselves have Documented  either Increases or No Reduction</vt:lpstr>
      <vt:lpstr>Signal Timing Critical Small Yellow Increases =  Large Safety Improvements/Compliance</vt:lpstr>
      <vt:lpstr>.5 second Increase in Yellow: Dramatically Increased Safety and Compliance - With NO Rebound!</vt:lpstr>
      <vt:lpstr>.5 Second Increase in Yellow: Dramatically Increased Safety and Compliance - With NO Rebound!</vt:lpstr>
      <vt:lpstr>Camera Installations/Studies Document  Engineering Practices Failure</vt:lpstr>
      <vt:lpstr>Camera Installations/Studies Document  Engineering Practices Failure</vt:lpstr>
      <vt:lpstr>When and Where did we go from Best Practices to a Revenue, at the Expense of Safety, System?</vt:lpstr>
      <vt:lpstr>When and Where did we go from Best Practices to a Revenue, at the Expense of Safety, System?</vt:lpstr>
      <vt:lpstr>When and Where did we go from Best Practices to a Revenue, at the Expense of Safety, System?</vt:lpstr>
      <vt:lpstr>To further foreshorten the yellow, many are now illegally moving the enforcement line!</vt:lpstr>
      <vt:lpstr>Solution: Engineering</vt:lpstr>
      <vt:lpstr>Solution: Engineering</vt:lpstr>
      <vt:lpstr>Solution: Engineering</vt:lpstr>
      <vt:lpstr>Solution: Engineering</vt:lpstr>
    </vt:vector>
  </TitlesOfParts>
  <Manager/>
  <Company>Highway Safety Group</Company>
  <LinksUpToDate>false</LinksUpToDate>
  <SharedDoc>false</SharedDoc>
  <HyperlinkBase/>
  <HyperlinksChanged>false</HyperlinksChanged>
  <AppVersion>12.0258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Camera Enforcement v. Sound Engineering Practices</dc:subject>
  <dc:creator>Chad Dornsife</dc:creator>
  <cp:keywords/>
  <dc:description/>
  <cp:lastModifiedBy>Chad Dornsife</cp:lastModifiedBy>
  <cp:revision>126</cp:revision>
  <dcterms:created xsi:type="dcterms:W3CDTF">2008-09-22T01:52:09Z</dcterms:created>
  <dcterms:modified xsi:type="dcterms:W3CDTF">2008-09-22T02:04:45Z</dcterms:modified>
  <cp:category/>
</cp:coreProperties>
</file>