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93" r:id="rId1"/>
  </p:sldMasterIdLst>
  <p:sldIdLst>
    <p:sldId id="257" r:id="rId2"/>
    <p:sldId id="267" r:id="rId3"/>
    <p:sldId id="290" r:id="rId4"/>
    <p:sldId id="268" r:id="rId5"/>
    <p:sldId id="273" r:id="rId6"/>
    <p:sldId id="272" r:id="rId7"/>
    <p:sldId id="269" r:id="rId8"/>
    <p:sldId id="259" r:id="rId9"/>
    <p:sldId id="270" r:id="rId10"/>
    <p:sldId id="291" r:id="rId11"/>
    <p:sldId id="286" r:id="rId12"/>
    <p:sldId id="287" r:id="rId13"/>
    <p:sldId id="299" r:id="rId14"/>
    <p:sldId id="300" r:id="rId15"/>
    <p:sldId id="302" r:id="rId16"/>
    <p:sldId id="303" r:id="rId17"/>
    <p:sldId id="304" r:id="rId18"/>
    <p:sldId id="305" r:id="rId19"/>
    <p:sldId id="261" r:id="rId20"/>
    <p:sldId id="271" r:id="rId21"/>
    <p:sldId id="301" r:id="rId22"/>
    <p:sldId id="274" r:id="rId23"/>
    <p:sldId id="275" r:id="rId24"/>
    <p:sldId id="279" r:id="rId25"/>
    <p:sldId id="276" r:id="rId26"/>
    <p:sldId id="266" r:id="rId27"/>
    <p:sldId id="262" r:id="rId28"/>
    <p:sldId id="265" r:id="rId29"/>
    <p:sldId id="288" r:id="rId30"/>
    <p:sldId id="263" r:id="rId31"/>
    <p:sldId id="310" r:id="rId32"/>
    <p:sldId id="311" r:id="rId33"/>
    <p:sldId id="314" r:id="rId34"/>
    <p:sldId id="264" r:id="rId35"/>
    <p:sldId id="280" r:id="rId36"/>
    <p:sldId id="281" r:id="rId37"/>
    <p:sldId id="260" r:id="rId38"/>
    <p:sldId id="282" r:id="rId39"/>
    <p:sldId id="283" r:id="rId40"/>
    <p:sldId id="292" r:id="rId41"/>
    <p:sldId id="293" r:id="rId42"/>
    <p:sldId id="294" r:id="rId43"/>
    <p:sldId id="295" r:id="rId44"/>
    <p:sldId id="313" r:id="rId45"/>
    <p:sldId id="296" r:id="rId46"/>
    <p:sldId id="297" r:id="rId47"/>
    <p:sldId id="298" r:id="rId48"/>
    <p:sldId id="306" r:id="rId49"/>
    <p:sldId id="308" r:id="rId50"/>
    <p:sldId id="307" r:id="rId51"/>
    <p:sldId id="309" r:id="rId5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117" d="100"/>
          <a:sy n="117" d="100"/>
        </p:scale>
        <p:origin x="-6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F94A11C-CC31-E042-8C4A-7071F6416C01}" type="datetime1">
              <a:rPr lang="en-US"/>
              <a:pPr/>
              <a:t>11/13/10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24ACAD-AA4A-9A41-8A95-8A267C27430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E07A534-B1A7-6C44-9673-7C4C69C7B3A6}" type="datetime1">
              <a:rPr lang="en-US"/>
              <a:pPr/>
              <a:t>11/13/10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229101-572B-1146-AC8A-1387FB90809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663670B-736C-9248-A250-6E5BF3C2BB9C}" type="datetime1">
              <a:rPr lang="en-US"/>
              <a:pPr/>
              <a:t>11/13/10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017CEE-A2C8-744D-8E5A-2BC71C01127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CC8439-4B85-6147-BB2F-912475749FFB}" type="datetime1">
              <a:rPr lang="en-US"/>
              <a:pPr/>
              <a:t>11/13/10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C39CDB-CB3E-164D-8376-A05C0765229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59B2D2A-EBDF-954B-B713-6EBFFBB38E09}" type="datetime1">
              <a:rPr lang="en-US"/>
              <a:pPr/>
              <a:t>11/13/10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EAB500-4C48-1340-8D06-C0251506B7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4B1F42E-5D7A-2649-B09E-8C8CF7815621}" type="datetime1">
              <a:rPr lang="en-US"/>
              <a:pPr/>
              <a:t>11/13/10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6EE3A09-6606-B743-88AF-5319A34479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A46B1F1-25D5-2A43-A589-E86C099DA21F}" type="datetime1">
              <a:rPr lang="en-US"/>
              <a:pPr/>
              <a:t>11/13/10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89B1A3CE-FCDE-7C44-9487-A6152E1DE1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F43B88F-3A20-3749-AA29-2FEE7228EBC3}" type="datetime1">
              <a:rPr lang="en-US"/>
              <a:pPr/>
              <a:t>11/13/10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A5C834E-38A8-1148-8C71-EFA22A1FC21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267588B-B5B1-174F-A8B2-A9F2E7C54717}" type="datetime1">
              <a:rPr lang="en-US"/>
              <a:pPr/>
              <a:t>11/13/10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145350F-AA17-0A4B-8C5A-ED484087D58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4283ABF-80F6-BF4A-BB30-FD2F23659FEC}" type="datetime1">
              <a:rPr lang="en-US"/>
              <a:pPr/>
              <a:t>11/13/10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B71BD13-032A-574B-BD5A-50E370356B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8DAB457-4ADC-4D4B-9D10-C9EAB2F0B676}" type="datetime1">
              <a:rPr lang="en-US"/>
              <a:pPr/>
              <a:t>11/13/10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A5963505-6C92-BB47-BEA4-612BEA99B6E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Times New Roman" charset="0"/>
              </a:defRPr>
            </a:lvl1pPr>
          </a:lstStyle>
          <a:p>
            <a:fld id="{1CC699D5-1E15-CC45-8355-0D2585827D9A}" type="datetime1">
              <a:rPr lang="en-US"/>
              <a:pPr/>
              <a:t>11/13/10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imes New Roman" charset="0"/>
              </a:defRPr>
            </a:lvl1pPr>
          </a:lstStyle>
          <a:p>
            <a:fld id="{5687ECFA-3061-484A-86B3-2A52C2860D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Picture 8" descr="rural2lane"/>
          <p:cNvPicPr>
            <a:picLocks noChangeAspect="1"/>
          </p:cNvPicPr>
          <p:nvPr/>
        </p:nvPicPr>
        <p:blipFill>
          <a:blip r:embed="rId2"/>
          <a:stretch>
            <a:fillRect/>
          </a:stretch>
        </p:blipFill>
        <p:spPr>
          <a:xfrm>
            <a:off x="1848173" y="1981200"/>
            <a:ext cx="5447654" cy="4343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3315" name="Title 1"/>
          <p:cNvSpPr>
            <a:spLocks noGrp="1"/>
          </p:cNvSpPr>
          <p:nvPr>
            <p:ph type="ctrTitle"/>
          </p:nvPr>
        </p:nvSpPr>
        <p:spPr>
          <a:xfrm>
            <a:off x="685800" y="0"/>
            <a:ext cx="7772400" cy="1828800"/>
          </a:xfrm>
        </p:spPr>
        <p:txBody>
          <a:bodyPr/>
          <a:lstStyle/>
          <a:p>
            <a:pPr eaLnBrk="1" hangingPunct="1"/>
            <a:r>
              <a:rPr lang="en-US" sz="5300" b="1" smtClean="0">
                <a:ea typeface="ＭＳ Ｐゴシック" charset="-128"/>
                <a:cs typeface="ＭＳ Ｐゴシック" charset="-128"/>
              </a:rPr>
              <a:t>SPEED LIMITS</a:t>
            </a:r>
            <a:r>
              <a:rPr lang="en-US" sz="2800" b="1" smtClean="0">
                <a:ea typeface="ＭＳ Ｐゴシック" charset="-128"/>
                <a:cs typeface="ＭＳ Ｐゴシック" charset="-128"/>
              </a:rPr>
              <a:t/>
            </a:r>
            <a:br>
              <a:rPr lang="en-US" sz="2800" b="1" smtClean="0">
                <a:ea typeface="ＭＳ Ｐゴシック" charset="-128"/>
                <a:cs typeface="ＭＳ Ｐゴシック" charset="-128"/>
              </a:rPr>
            </a:br>
            <a:r>
              <a:rPr lang="en-US" sz="2600" b="1" smtClean="0">
                <a:ea typeface="ＭＳ Ｐゴシック" charset="-128"/>
                <a:cs typeface="ＭＳ Ｐゴシック" charset="-128"/>
              </a:rPr>
              <a:t>When and why the 85</a:t>
            </a:r>
            <a:r>
              <a:rPr lang="en-US" sz="2600" b="1" baseline="30000" smtClean="0">
                <a:ea typeface="ＭＳ Ｐゴシック" charset="-128"/>
                <a:cs typeface="ＭＳ Ｐゴシック" charset="-128"/>
              </a:rPr>
              <a:t>th</a:t>
            </a:r>
            <a:r>
              <a:rPr lang="en-US" sz="2600" b="1" smtClean="0">
                <a:ea typeface="ＭＳ Ｐゴシック" charset="-128"/>
                <a:cs typeface="ＭＳ Ｐゴシック" charset="-128"/>
              </a:rPr>
              <a:t> percentile, how it relates to safety, enforcement and our laws.</a:t>
            </a:r>
            <a:r>
              <a:rPr lang="en-US" sz="2600" smtClean="0">
                <a:ea typeface="ＭＳ Ｐゴシック" charset="-128"/>
                <a:cs typeface="ＭＳ Ｐゴシック" charset="-128"/>
              </a:rPr>
              <a:t> </a:t>
            </a:r>
          </a:p>
        </p:txBody>
      </p:sp>
      <p:sp>
        <p:nvSpPr>
          <p:cNvPr id="4" name="TextBox 3"/>
          <p:cNvSpPr txBox="1"/>
          <p:nvPr/>
        </p:nvSpPr>
        <p:spPr>
          <a:xfrm>
            <a:off x="2366963" y="1981200"/>
            <a:ext cx="4410075" cy="923925"/>
          </a:xfrm>
          <a:prstGeom prst="rect">
            <a:avLst/>
          </a:prstGeom>
          <a:noFill/>
        </p:spPr>
        <p:txBody>
          <a:bodyPr>
            <a:prstTxWarp prst="textNoShape">
              <a:avLst/>
            </a:prstTxWarp>
            <a:spAutoFit/>
          </a:bodyPr>
          <a:lstStyle/>
          <a:p>
            <a:pPr algn="ctr"/>
            <a:r>
              <a:rPr lang="en-US">
                <a:solidFill>
                  <a:srgbClr val="604878"/>
                </a:solidFill>
                <a:latin typeface="Times New Roman" charset="0"/>
              </a:rPr>
              <a:t>Institute of Transportation Engineers </a:t>
            </a:r>
          </a:p>
          <a:p>
            <a:pPr algn="ctr"/>
            <a:r>
              <a:rPr lang="en-US">
                <a:solidFill>
                  <a:srgbClr val="604878"/>
                </a:solidFill>
                <a:latin typeface="Times New Roman" charset="0"/>
              </a:rPr>
              <a:t>2009 District 6 Annual Meeting </a:t>
            </a:r>
          </a:p>
          <a:p>
            <a:pPr algn="ctr"/>
            <a:r>
              <a:rPr lang="en-US">
                <a:solidFill>
                  <a:srgbClr val="604878"/>
                </a:solidFill>
                <a:latin typeface="Times New Roman" charset="0"/>
              </a:rPr>
              <a:t>July 12 –15, 2009, Denver, CO </a:t>
            </a:r>
          </a:p>
        </p:txBody>
      </p:sp>
      <p:sp>
        <p:nvSpPr>
          <p:cNvPr id="13317" name="Rectangle 15"/>
          <p:cNvSpPr>
            <a:spLocks noChangeArrowheads="1"/>
          </p:cNvSpPr>
          <p:nvPr/>
        </p:nvSpPr>
        <p:spPr bwMode="auto">
          <a:xfrm>
            <a:off x="2286000" y="5664200"/>
            <a:ext cx="4572000" cy="584200"/>
          </a:xfrm>
          <a:prstGeom prst="rect">
            <a:avLst/>
          </a:prstGeom>
          <a:noFill/>
          <a:ln w="9525">
            <a:noFill/>
            <a:miter lim="800000"/>
            <a:headEnd/>
            <a:tailEnd/>
          </a:ln>
        </p:spPr>
        <p:txBody>
          <a:bodyPr anchor="ctr">
            <a:prstTxWarp prst="textNoShape">
              <a:avLst/>
            </a:prstTxWarp>
            <a:spAutoFit/>
          </a:bodyPr>
          <a:lstStyle/>
          <a:p>
            <a:pPr algn="ctr"/>
            <a:r>
              <a:rPr lang="en-US" sz="1600">
                <a:latin typeface="Times New Roman" charset="0"/>
              </a:rPr>
              <a:t>Chad Dornsife, Executive Director</a:t>
            </a:r>
          </a:p>
          <a:p>
            <a:pPr algn="ctr"/>
            <a:r>
              <a:rPr lang="en-US" sz="1600">
                <a:latin typeface="Times New Roman" charset="0"/>
              </a:rPr>
              <a:t>Best Highway Safety Practices Institute</a:t>
            </a:r>
          </a:p>
        </p:txBody>
      </p:sp>
      <p:pic>
        <p:nvPicPr>
          <p:cNvPr id="13318" name="Picture 9" descr="bhspi_bulblogoembossed125.gif"/>
          <p:cNvPicPr>
            <a:picLocks noChangeAspect="1"/>
          </p:cNvPicPr>
          <p:nvPr/>
        </p:nvPicPr>
        <p:blipFill>
          <a:blip r:embed="rId3"/>
          <a:srcRect/>
          <a:stretch>
            <a:fillRect/>
          </a:stretch>
        </p:blipFill>
        <p:spPr bwMode="auto">
          <a:xfrm>
            <a:off x="8131175" y="5824538"/>
            <a:ext cx="914400" cy="914400"/>
          </a:xfrm>
          <a:prstGeom prst="rect">
            <a:avLst/>
          </a:prstGeom>
          <a:noFill/>
          <a:ln w="9525">
            <a:noFill/>
            <a:miter lim="800000"/>
            <a:headEnd/>
            <a:tailEnd/>
          </a:ln>
        </p:spPr>
      </p:pic>
      <p:sp>
        <p:nvSpPr>
          <p:cNvPr id="13319"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676400"/>
            <a:ext cx="4784725" cy="4876800"/>
          </a:xfrm>
        </p:spPr>
        <p:txBody>
          <a:bodyPr/>
          <a:lstStyle/>
          <a:p>
            <a:pPr eaLnBrk="1" hangingPunct="1">
              <a:buFont typeface="Wingdings" charset="2"/>
              <a:buChar char="§"/>
            </a:pPr>
            <a:r>
              <a:rPr lang="en-US" sz="1600" b="1" dirty="0" smtClean="0">
                <a:solidFill>
                  <a:srgbClr val="000000"/>
                </a:solidFill>
                <a:ea typeface="ＭＳ Ｐゴシック" charset="-128"/>
                <a:cs typeface="ＭＳ Ｐゴシック" charset="-128"/>
              </a:rPr>
              <a:t>Post for Recommended Maximum Prevailing Speed:</a:t>
            </a:r>
          </a:p>
          <a:p>
            <a:pPr eaLnBrk="1" hangingPunct="1">
              <a:buFont typeface="Wingdings" charset="2"/>
              <a:buChar char="§"/>
            </a:pPr>
            <a:r>
              <a:rPr lang="en-US" sz="1600" b="1" dirty="0" smtClean="0">
                <a:solidFill>
                  <a:srgbClr val="000000"/>
                </a:solidFill>
                <a:ea typeface="ＭＳ Ｐゴシック" charset="-128"/>
                <a:cs typeface="ＭＳ Ｐゴシック" charset="-128"/>
              </a:rPr>
              <a:t>There can only be one meaning, application and expectation for a R2-1 device</a:t>
            </a:r>
          </a:p>
          <a:p>
            <a:pPr eaLnBrk="1" hangingPunct="1">
              <a:buFont typeface="Wingdings" charset="2"/>
              <a:buChar char="§"/>
            </a:pPr>
            <a:r>
              <a:rPr lang="en-US" sz="1600" b="1" dirty="0" smtClean="0">
                <a:solidFill>
                  <a:srgbClr val="000000"/>
                </a:solidFill>
                <a:ea typeface="ＭＳ Ｐゴシック" charset="-128"/>
                <a:cs typeface="ＭＳ Ｐゴシック" charset="-128"/>
              </a:rPr>
              <a:t>Basic Speed Law trumps posted and there can only be one standard that meets all safety and legal requirements of a speed limit’s expectation</a:t>
            </a:r>
          </a:p>
          <a:p>
            <a:pPr eaLnBrk="1" hangingPunct="1">
              <a:buFont typeface="Wingdings" charset="2"/>
              <a:buChar char="§"/>
            </a:pPr>
            <a:r>
              <a:rPr lang="en-US" sz="1600" dirty="0" smtClean="0">
                <a:ea typeface="ＭＳ Ｐゴシック" charset="-128"/>
                <a:cs typeface="ＭＳ Ｐゴシック" charset="-128"/>
              </a:rPr>
              <a:t>No one speed value can represent the safe for all conditions speed</a:t>
            </a:r>
          </a:p>
          <a:p>
            <a:pPr eaLnBrk="1" hangingPunct="1">
              <a:buFont typeface="Wingdings" charset="2"/>
              <a:buChar char="§"/>
            </a:pPr>
            <a:r>
              <a:rPr lang="en-US" sz="1600" dirty="0" smtClean="0">
                <a:ea typeface="ＭＳ Ｐゴシック" charset="-128"/>
                <a:cs typeface="ＭＳ Ｐゴシック" charset="-128"/>
              </a:rPr>
              <a:t>Basic Speed Law UVC § 11-801, regardless of number posted, speed in excess can be considered safe if conditions then present support it</a:t>
            </a:r>
          </a:p>
          <a:p>
            <a:pPr eaLnBrk="1" hangingPunct="1">
              <a:buFont typeface="Wingdings" charset="2"/>
              <a:buChar char="§"/>
            </a:pPr>
            <a:r>
              <a:rPr lang="en-US" sz="1600" dirty="0" smtClean="0">
                <a:ea typeface="ＭＳ Ｐゴシック" charset="-128"/>
                <a:cs typeface="ＭＳ Ｐゴシック" charset="-128"/>
              </a:rPr>
              <a:t>Post for prevailing conditions</a:t>
            </a:r>
          </a:p>
          <a:p>
            <a:pPr eaLnBrk="1" hangingPunct="1">
              <a:buFont typeface="Wingdings" charset="2"/>
              <a:buChar char="§"/>
            </a:pPr>
            <a:r>
              <a:rPr lang="en-US" sz="1600" dirty="0" smtClean="0">
                <a:ea typeface="ＭＳ Ｐゴシック" charset="-128"/>
                <a:cs typeface="ＭＳ Ｐゴシック" charset="-128"/>
              </a:rPr>
              <a:t>Check against traps</a:t>
            </a:r>
          </a:p>
          <a:p>
            <a:pPr eaLnBrk="1" hangingPunct="1">
              <a:buFont typeface="Wingdings" charset="2"/>
              <a:buChar char="§"/>
            </a:pPr>
            <a:r>
              <a:rPr lang="en-US" sz="1600" dirty="0" smtClean="0">
                <a:ea typeface="ＭＳ Ｐゴシック" charset="-128"/>
                <a:cs typeface="ＭＳ Ｐゴシック" charset="-128"/>
              </a:rPr>
              <a:t>Enforcement officer must be familiar with engineering study for that particular section of roadway to know what the appropriate safe for conditions ranges are, by time of day etc.</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Fact Based / One Expectation</a:t>
            </a:r>
          </a:p>
        </p:txBody>
      </p:sp>
      <p:pic>
        <p:nvPicPr>
          <p:cNvPr id="22532" name="Picture 8"/>
          <p:cNvPicPr>
            <a:picLocks noChangeAspect="1"/>
          </p:cNvPicPr>
          <p:nvPr/>
        </p:nvPicPr>
        <p:blipFill>
          <a:blip r:embed="rId2"/>
          <a:srcRect/>
          <a:stretch>
            <a:fillRect/>
          </a:stretch>
        </p:blipFill>
        <p:spPr bwMode="auto">
          <a:xfrm>
            <a:off x="5241925" y="1828800"/>
            <a:ext cx="3444875" cy="430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79963"/>
          </a:xfrm>
        </p:spPr>
        <p:txBody>
          <a:bodyPr>
            <a:normAutofit/>
          </a:bodyPr>
          <a:lstStyle/>
          <a:p>
            <a:pPr eaLnBrk="1" hangingPunct="1">
              <a:lnSpc>
                <a:spcPct val="80000"/>
              </a:lnSpc>
              <a:spcAft>
                <a:spcPts val="600"/>
              </a:spcAft>
              <a:buFont typeface="Arial" charset="0"/>
              <a:buNone/>
            </a:pPr>
            <a:r>
              <a:rPr lang="en-US" sz="1400" smtClean="0">
                <a:ea typeface="ＭＳ Ｐゴシック" charset="-128"/>
                <a:cs typeface="ＭＳ Ｐゴシック" charset="-128"/>
              </a:rPr>
              <a:t>	</a:t>
            </a:r>
            <a:r>
              <a:rPr lang="en-US" sz="1600" b="1" smtClean="0">
                <a:ea typeface="ＭＳ Ｐゴシック" charset="-128"/>
                <a:cs typeface="ＭＳ Ｐゴシック" charset="-128"/>
              </a:rPr>
              <a:t>Mathew C Sielski, ITE President, 1950’s speech to engineers about their responsibilities in establishing proper and realistic speed limits.</a:t>
            </a:r>
          </a:p>
          <a:p>
            <a:pPr eaLnBrk="1" hangingPunct="1">
              <a:lnSpc>
                <a:spcPct val="80000"/>
              </a:lnSpc>
              <a:spcAft>
                <a:spcPts val="600"/>
              </a:spcAft>
              <a:buFont typeface="Wingdings" charset="2"/>
              <a:buChar char="§"/>
            </a:pPr>
            <a:r>
              <a:rPr lang="en-US" sz="1600" smtClean="0">
                <a:ea typeface="ＭＳ Ｐゴシック" charset="-128"/>
                <a:cs typeface="ＭＳ Ｐゴシック" charset="-128"/>
              </a:rPr>
              <a:t>One of the most important responsibilities of traffic engineers is the establishment of proper and realistic speed limits. Our profession has long recognized that most citizens will behave in a reasonable manner as they go about their daily activities. </a:t>
            </a:r>
          </a:p>
          <a:p>
            <a:pPr eaLnBrk="1" hangingPunct="1">
              <a:lnSpc>
                <a:spcPct val="80000"/>
              </a:lnSpc>
              <a:spcAft>
                <a:spcPts val="600"/>
              </a:spcAft>
              <a:buFont typeface="Wingdings" charset="2"/>
              <a:buChar char="§"/>
            </a:pPr>
            <a:r>
              <a:rPr lang="en-US" sz="1600" smtClean="0">
                <a:ea typeface="ＭＳ Ｐゴシック" charset="-128"/>
                <a:cs typeface="ＭＳ Ｐゴシック" charset="-128"/>
              </a:rPr>
              <a:t>Thus, traffic laws that are based upon behavior of reasonable motorist are found to be successful. Laws that arbitrarily restrict the majority of motorist encourage wholesale violations, lack of public support, and usually fail to bring about desirable changes in driving behavior. This is especially true of speed limits”. </a:t>
            </a:r>
          </a:p>
          <a:p>
            <a:pPr eaLnBrk="1" hangingPunct="1">
              <a:lnSpc>
                <a:spcPct val="80000"/>
              </a:lnSpc>
              <a:spcAft>
                <a:spcPts val="600"/>
              </a:spcAft>
              <a:buFont typeface="Wingdings" charset="2"/>
              <a:buChar char="§"/>
            </a:pPr>
            <a:r>
              <a:rPr lang="en-US" sz="1600" smtClean="0">
                <a:ea typeface="ＭＳ Ｐゴシック" charset="-128"/>
                <a:cs typeface="ＭＳ Ｐゴシック" charset="-128"/>
              </a:rPr>
              <a:t>Our profession, since the early 30’s, based its speed zoning techniques on several concepts deeply rooted in our American system of government and law, namely: </a:t>
            </a:r>
          </a:p>
          <a:p>
            <a:pPr eaLnBrk="1" hangingPunct="1">
              <a:lnSpc>
                <a:spcPct val="80000"/>
              </a:lnSpc>
              <a:spcAft>
                <a:spcPts val="600"/>
              </a:spcAft>
              <a:buFont typeface="Arial" charset="0"/>
              <a:buNone/>
            </a:pPr>
            <a:r>
              <a:rPr lang="en-US" sz="1600" i="1" smtClean="0">
                <a:ea typeface="ＭＳ Ｐゴシック" charset="-128"/>
                <a:cs typeface="ＭＳ Ｐゴシック" charset="-128"/>
              </a:rPr>
              <a:t>	1. Driving behavior is an extension of our social attitude, and the majority of drivers respond in a safe and reasonable manner, as demonstrated by their good driving records. </a:t>
            </a:r>
            <a:endParaRPr lang="en-US" sz="1600" smtClean="0">
              <a:ea typeface="ＭＳ Ｐゴシック" charset="-128"/>
              <a:cs typeface="ＭＳ Ｐゴシック" charset="-128"/>
            </a:endParaRPr>
          </a:p>
          <a:p>
            <a:pPr eaLnBrk="1" hangingPunct="1">
              <a:lnSpc>
                <a:spcPct val="80000"/>
              </a:lnSpc>
              <a:spcAft>
                <a:spcPts val="600"/>
              </a:spcAft>
              <a:buFont typeface="Arial" charset="0"/>
              <a:buNone/>
            </a:pPr>
            <a:r>
              <a:rPr lang="en-US" sz="1600" i="1" smtClean="0">
                <a:ea typeface="ＭＳ Ｐゴシック" charset="-128"/>
                <a:cs typeface="ＭＳ Ｐゴシック" charset="-128"/>
              </a:rPr>
              <a:t>	2. The careful and competent actions of a reasonable person should be considered legal. </a:t>
            </a:r>
            <a:endParaRPr lang="en-US" sz="1600" smtClean="0">
              <a:ea typeface="ＭＳ Ｐゴシック" charset="-128"/>
              <a:cs typeface="ＭＳ Ｐゴシック" charset="-128"/>
            </a:endParaRPr>
          </a:p>
          <a:p>
            <a:pPr eaLnBrk="1" hangingPunct="1">
              <a:lnSpc>
                <a:spcPct val="80000"/>
              </a:lnSpc>
              <a:spcAft>
                <a:spcPts val="600"/>
              </a:spcAft>
              <a:buFont typeface="Arial" charset="0"/>
              <a:buNone/>
            </a:pPr>
            <a:r>
              <a:rPr lang="en-US" sz="1600" i="1" smtClean="0">
                <a:ea typeface="ＭＳ Ｐゴシック" charset="-128"/>
                <a:cs typeface="ＭＳ Ｐゴシック" charset="-128"/>
              </a:rPr>
              <a:t>	3. Laws are established for the protection of the public and the regulation of unreasonable behavior of an individual. </a:t>
            </a:r>
            <a:endParaRPr lang="en-US" sz="1600" smtClean="0">
              <a:ea typeface="ＭＳ Ｐゴシック" charset="-128"/>
              <a:cs typeface="ＭＳ Ｐゴシック" charset="-128"/>
            </a:endParaRPr>
          </a:p>
          <a:p>
            <a:pPr eaLnBrk="1" hangingPunct="1">
              <a:lnSpc>
                <a:spcPct val="80000"/>
              </a:lnSpc>
              <a:spcAft>
                <a:spcPts val="600"/>
              </a:spcAft>
              <a:buFont typeface="Arial" charset="0"/>
              <a:buNone/>
            </a:pPr>
            <a:r>
              <a:rPr lang="en-US" sz="1600" i="1" smtClean="0">
                <a:ea typeface="ＭＳ Ｐゴシック" charset="-128"/>
                <a:cs typeface="ＭＳ Ｐゴシック" charset="-128"/>
              </a:rPr>
              <a:t>	4. Laws cannot be effectively enforced without the consent and voluntary compliance of the public majority.</a:t>
            </a:r>
            <a:r>
              <a:rPr lang="en-US" sz="1400" i="1" smtClean="0">
                <a:ea typeface="ＭＳ Ｐゴシック" charset="-128"/>
                <a:cs typeface="ＭＳ Ｐゴシック" charset="-128"/>
              </a:rPr>
              <a:t>” </a:t>
            </a:r>
            <a:endParaRPr lang="en-US" sz="1400" smtClean="0">
              <a:ea typeface="ＭＳ Ｐゴシック" charset="-128"/>
              <a:cs typeface="ＭＳ Ｐゴシック" charset="-128"/>
            </a:endParaRPr>
          </a:p>
        </p:txBody>
      </p:sp>
      <p:pic>
        <p:nvPicPr>
          <p:cNvPr id="2355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355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 – Engineering Tenet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57200" y="1828800"/>
            <a:ext cx="8229600" cy="4779963"/>
          </a:xfrm>
        </p:spPr>
        <p:txBody>
          <a:bodyPr/>
          <a:lstStyle/>
          <a:p>
            <a:pPr eaLnBrk="1" hangingPunct="1">
              <a:spcAft>
                <a:spcPts val="600"/>
              </a:spcAft>
              <a:buFont typeface="Arial" charset="0"/>
              <a:buNone/>
            </a:pPr>
            <a:r>
              <a:rPr lang="en-US" sz="2000" smtClean="0">
                <a:ea typeface="ＭＳ Ｐゴシック" charset="-128"/>
                <a:cs typeface="ＭＳ Ｐゴシック" charset="-128"/>
              </a:rPr>
              <a:t>	</a:t>
            </a:r>
            <a:r>
              <a:rPr lang="en-US" sz="1800" b="1" smtClean="0">
                <a:ea typeface="ＭＳ Ｐゴシック" charset="-128"/>
                <a:cs typeface="ＭＳ Ｐゴシック" charset="-128"/>
              </a:rPr>
              <a:t>Mathew C Sielski, ITE President, 1950’s speech to engineers about their responsibilities in establishing proper and realistic speed limits.</a:t>
            </a:r>
            <a:endParaRPr lang="en-US" sz="1800" smtClean="0">
              <a:ea typeface="ＭＳ Ｐゴシック" charset="-128"/>
              <a:cs typeface="ＭＳ Ｐゴシック" charset="-128"/>
            </a:endParaRPr>
          </a:p>
          <a:p>
            <a:pPr eaLnBrk="1" hangingPunct="1">
              <a:buFont typeface="Wingdings" charset="2"/>
              <a:buChar char="§"/>
            </a:pPr>
            <a:r>
              <a:rPr lang="en-US" sz="1800" smtClean="0">
                <a:ea typeface="ＭＳ Ｐゴシック" charset="-128"/>
                <a:cs typeface="ＭＳ Ｐゴシック" charset="-128"/>
              </a:rPr>
              <a:t>Our profession also recognizes that an emotionally aroused public will reject these fundamentals and will rely on more comfortable and widely held misconceptions, such as: </a:t>
            </a:r>
          </a:p>
          <a:p>
            <a:pPr eaLnBrk="1" hangingPunct="1">
              <a:buFont typeface="Arial" charset="0"/>
              <a:buNone/>
            </a:pPr>
            <a:r>
              <a:rPr lang="en-US" sz="1800" i="1" smtClean="0">
                <a:ea typeface="ＭＳ Ｐゴシック" charset="-128"/>
                <a:cs typeface="ＭＳ Ｐゴシック" charset="-128"/>
              </a:rPr>
              <a:t>	1. Speed limit signs will slow the speed of traffic. </a:t>
            </a:r>
            <a:endParaRPr lang="en-US" sz="1800" smtClean="0">
              <a:ea typeface="ＭＳ Ｐゴシック" charset="-128"/>
              <a:cs typeface="ＭＳ Ｐゴシック" charset="-128"/>
            </a:endParaRPr>
          </a:p>
          <a:p>
            <a:pPr eaLnBrk="1" hangingPunct="1">
              <a:buFont typeface="Arial" charset="0"/>
              <a:buNone/>
            </a:pPr>
            <a:r>
              <a:rPr lang="en-US" sz="1800" i="1" smtClean="0">
                <a:ea typeface="ＭＳ Ｐゴシック" charset="-128"/>
                <a:cs typeface="ＭＳ Ｐゴシック" charset="-128"/>
              </a:rPr>
              <a:t>	2. Speed limit signs will decrease accidents and increase safety. </a:t>
            </a:r>
            <a:endParaRPr lang="en-US" sz="1800" smtClean="0">
              <a:ea typeface="ＭＳ Ｐゴシック" charset="-128"/>
              <a:cs typeface="ＭＳ Ｐゴシック" charset="-128"/>
            </a:endParaRPr>
          </a:p>
          <a:p>
            <a:pPr eaLnBrk="1" hangingPunct="1">
              <a:buFont typeface="Arial" charset="0"/>
              <a:buNone/>
            </a:pPr>
            <a:r>
              <a:rPr lang="en-US" sz="1800" i="1" smtClean="0">
                <a:ea typeface="ＭＳ Ｐゴシック" charset="-128"/>
                <a:cs typeface="ＭＳ Ｐゴシック" charset="-128"/>
              </a:rPr>
              <a:t>	3. Raising a posted speed limit will cause an increase in the speed of traffic. </a:t>
            </a:r>
            <a:endParaRPr lang="en-US" sz="1800" smtClean="0">
              <a:ea typeface="ＭＳ Ｐゴシック" charset="-128"/>
              <a:cs typeface="ＭＳ Ｐゴシック" charset="-128"/>
            </a:endParaRPr>
          </a:p>
          <a:p>
            <a:pPr eaLnBrk="1" hangingPunct="1">
              <a:buFont typeface="Arial" charset="0"/>
              <a:buNone/>
            </a:pPr>
            <a:r>
              <a:rPr lang="en-US" sz="1800" i="1" smtClean="0">
                <a:ea typeface="ＭＳ Ｐゴシック" charset="-128"/>
                <a:cs typeface="ＭＳ Ｐゴシック" charset="-128"/>
              </a:rPr>
              <a:t>	4. Any posted speed limit must be safer than an unposted speed limit, regardless of the prevailing traffic and roadway conditions. </a:t>
            </a:r>
            <a:endParaRPr lang="en-US" sz="1800" smtClean="0">
              <a:ea typeface="ＭＳ Ｐゴシック" charset="-128"/>
              <a:cs typeface="ＭＳ Ｐゴシック" charset="-128"/>
            </a:endParaRPr>
          </a:p>
          <a:p>
            <a:pPr eaLnBrk="1" hangingPunct="1">
              <a:buFont typeface="Wingdings" charset="2"/>
              <a:buChar char="§"/>
            </a:pPr>
            <a:r>
              <a:rPr lang="en-US" sz="1800" smtClean="0">
                <a:ea typeface="ＭＳ Ｐゴシック" charset="-128"/>
                <a:cs typeface="ＭＳ Ｐゴシック" charset="-128"/>
              </a:rPr>
              <a:t>Before and after studies have proven conclusively that these are definitely misconceptions. Unfortunately, in too many instances influential pressures succeed in the application of such unrealistic regulations.</a:t>
            </a:r>
            <a:endParaRPr lang="en-US" sz="1800">
              <a:ea typeface="ＭＳ Ｐゴシック" charset="-128"/>
              <a:cs typeface="ＭＳ Ｐゴシック" charset="-128"/>
            </a:endParaRPr>
          </a:p>
        </p:txBody>
      </p:sp>
      <p:pic>
        <p:nvPicPr>
          <p:cNvPr id="24579"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458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 – Engineering Tenet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828800"/>
            <a:ext cx="8229600" cy="4779963"/>
          </a:xfrm>
        </p:spPr>
        <p:txBody>
          <a:bodyPr/>
          <a:lstStyle/>
          <a:p>
            <a:pPr eaLnBrk="1" hangingPunct="1">
              <a:buFont typeface="Wingdings" charset="2"/>
              <a:buChar char="§"/>
            </a:pPr>
            <a:r>
              <a:rPr lang="en-US" sz="2000" smtClean="0">
                <a:ea typeface="ＭＳ Ｐゴシック" charset="-128"/>
                <a:cs typeface="ＭＳ Ｐゴシック" charset="-128"/>
              </a:rPr>
              <a:t>The challenge is articulated here in a NCHRP discussion of design, operating and posted limits.</a:t>
            </a:r>
          </a:p>
          <a:p>
            <a:pPr lvl="1" eaLnBrk="1" hangingPunct="1">
              <a:buFont typeface="Arial" charset="0"/>
              <a:buNone/>
            </a:pPr>
            <a:r>
              <a:rPr lang="en-US" sz="1600" b="1" smtClean="0"/>
              <a:t>	2003 NCHRP Report 504 reports a new factor.</a:t>
            </a:r>
            <a:endParaRPr lang="en-US" sz="1600" smtClean="0"/>
          </a:p>
          <a:p>
            <a:pPr lvl="1" eaLnBrk="1" hangingPunct="1">
              <a:buFont typeface="Arial" charset="0"/>
              <a:buNone/>
            </a:pPr>
            <a:r>
              <a:rPr lang="en-US" sz="1600" i="1" smtClean="0"/>
              <a:t>	"To an open-ended question," respondent engineers placed "politics" way above the engineering factors as the number one reason for "deviation" from the 85 percentile operating speed.</a:t>
            </a:r>
            <a:endParaRPr lang="en-US" sz="1600" smtClean="0"/>
          </a:p>
          <a:p>
            <a:pPr lvl="1" eaLnBrk="1" hangingPunct="1">
              <a:buFont typeface="Arial" charset="0"/>
              <a:buNone/>
            </a:pPr>
            <a:r>
              <a:rPr lang="en-US" sz="1600" i="1" smtClean="0"/>
              <a:t>	With this political reality of "politics" controlling sound engineering traffic engineering studies, compliance with the MUTCD becomes impossible.”</a:t>
            </a:r>
            <a:endParaRPr lang="en-US" sz="1600" smtClean="0"/>
          </a:p>
          <a:p>
            <a:pPr eaLnBrk="1" hangingPunct="1">
              <a:buFont typeface="Wingdings" charset="2"/>
              <a:buChar char="§"/>
            </a:pPr>
            <a:r>
              <a:rPr lang="en-US" sz="2000" smtClean="0">
                <a:ea typeface="ＭＳ Ｐゴシック" charset="-128"/>
                <a:cs typeface="ＭＳ Ｐゴシック" charset="-128"/>
              </a:rPr>
              <a:t>Since 1992, engineering studies and the 85th percentile speed as the primary criteria for traffic control and setting speed limits has been under direct attack within the USDOT, with a concerted effort to dilute or displace these engineering tenets.  Incredibly, in 2003, the USDOT made this NCHRP 504 statement a per se fait accompli when they codified proscribed non conforming local political whim as superior to Congress’ uniform national traffic control standard mandate!</a:t>
            </a:r>
            <a:endParaRPr lang="en-US" sz="2000">
              <a:ea typeface="ＭＳ Ｐゴシック" charset="-128"/>
              <a:cs typeface="ＭＳ Ｐゴシック" charset="-128"/>
            </a:endParaRPr>
          </a:p>
        </p:txBody>
      </p:sp>
      <p:pic>
        <p:nvPicPr>
          <p:cNvPr id="25603"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5604"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932363"/>
          </a:xfrm>
        </p:spPr>
        <p:txBody>
          <a:bodyPr>
            <a:normAutofit/>
          </a:bodyPr>
          <a:lstStyle/>
          <a:p>
            <a:pPr eaLnBrk="1" hangingPunct="1">
              <a:lnSpc>
                <a:spcPct val="80000"/>
              </a:lnSpc>
              <a:buFont typeface="Wingdings" charset="2"/>
              <a:buChar char="§"/>
            </a:pPr>
            <a:r>
              <a:rPr lang="en-US" sz="1900" b="1" smtClean="0">
                <a:ea typeface="ＭＳ Ｐゴシック" charset="-128"/>
                <a:cs typeface="ＭＳ Ｐゴシック" charset="-128"/>
              </a:rPr>
              <a:t>Nebraska Department of Road, NDOR </a:t>
            </a:r>
            <a:endParaRPr lang="en-US" sz="1900" smtClean="0">
              <a:ea typeface="ＭＳ Ｐゴシック" charset="-128"/>
              <a:cs typeface="ＭＳ Ｐゴシック" charset="-128"/>
            </a:endParaRPr>
          </a:p>
          <a:p>
            <a:pPr eaLnBrk="1" hangingPunct="1">
              <a:lnSpc>
                <a:spcPct val="80000"/>
              </a:lnSpc>
              <a:buFont typeface="Arial" charset="0"/>
              <a:buNone/>
            </a:pPr>
            <a:r>
              <a:rPr lang="en-US" sz="1900" b="1" smtClean="0">
                <a:ea typeface="ＭＳ Ｐゴシック" charset="-128"/>
                <a:cs typeface="ＭＳ Ｐゴシック" charset="-128"/>
              </a:rPr>
              <a:t>	University of Nebraska Lincoln, </a:t>
            </a:r>
            <a:endParaRPr lang="en-US" sz="1900" smtClean="0">
              <a:ea typeface="ＭＳ Ｐゴシック" charset="-128"/>
              <a:cs typeface="ＭＳ Ｐゴシック" charset="-128"/>
            </a:endParaRPr>
          </a:p>
          <a:p>
            <a:pPr eaLnBrk="1" hangingPunct="1">
              <a:lnSpc>
                <a:spcPct val="80000"/>
              </a:lnSpc>
              <a:buFont typeface="Arial" charset="0"/>
              <a:buNone/>
            </a:pPr>
            <a:r>
              <a:rPr lang="en-US" sz="1900" b="1" smtClean="0">
                <a:ea typeface="ＭＳ Ｐゴシック" charset="-128"/>
                <a:cs typeface="ＭＳ Ｐゴシック" charset="-128"/>
              </a:rPr>
              <a:t>	Department of Civil Engineering College of Engineering and Technology: </a:t>
            </a:r>
            <a:endParaRPr lang="en-US" sz="1900" smtClean="0">
              <a:ea typeface="ＭＳ Ｐゴシック" charset="-128"/>
              <a:cs typeface="ＭＳ Ｐゴシック" charset="-128"/>
            </a:endParaRPr>
          </a:p>
          <a:p>
            <a:pPr eaLnBrk="1" hangingPunct="1">
              <a:lnSpc>
                <a:spcPct val="80000"/>
              </a:lnSpc>
              <a:buFont typeface="Arial" charset="0"/>
              <a:buNone/>
            </a:pPr>
            <a:r>
              <a:rPr lang="en-US" sz="1900" b="1" smtClean="0">
                <a:ea typeface="ＭＳ Ｐゴシック" charset="-128"/>
                <a:cs typeface="ＭＳ Ｐゴシック" charset="-128"/>
              </a:rPr>
              <a:t>	Research Report No. TRP-02-26-92 </a:t>
            </a:r>
            <a:endParaRPr lang="en-US" sz="1900" smtClean="0">
              <a:ea typeface="ＭＳ Ｐゴシック" charset="-128"/>
              <a:cs typeface="ＭＳ Ｐゴシック" charset="-128"/>
            </a:endParaRPr>
          </a:p>
          <a:p>
            <a:pPr eaLnBrk="1" hangingPunct="1">
              <a:lnSpc>
                <a:spcPct val="80000"/>
              </a:lnSpc>
              <a:spcAft>
                <a:spcPts val="600"/>
              </a:spcAft>
              <a:buFont typeface="Arial" charset="0"/>
              <a:buNone/>
            </a:pPr>
            <a:r>
              <a:rPr lang="en-US" sz="1900" b="1" smtClean="0">
                <a:ea typeface="ＭＳ Ｐゴシック" charset="-128"/>
                <a:cs typeface="ＭＳ Ｐゴシック" charset="-128"/>
              </a:rPr>
              <a:t>	Evaluation of Lower Speed Limits on Urban Highways: </a:t>
            </a:r>
            <a:endParaRPr lang="en-US" sz="1900" smtClean="0">
              <a:ea typeface="ＭＳ Ｐゴシック" charset="-128"/>
              <a:cs typeface="ＭＳ Ｐゴシック" charset="-128"/>
            </a:endParaRPr>
          </a:p>
          <a:p>
            <a:pPr eaLnBrk="1" hangingPunct="1">
              <a:lnSpc>
                <a:spcPct val="80000"/>
              </a:lnSpc>
              <a:spcAft>
                <a:spcPts val="600"/>
              </a:spcAft>
              <a:buFont typeface="Wingdings" charset="2"/>
              <a:buChar char="§"/>
            </a:pPr>
            <a:r>
              <a:rPr lang="en-US" sz="1900" i="1" smtClean="0">
                <a:ea typeface="ＭＳ Ｐゴシック" charset="-128"/>
                <a:cs typeface="ＭＳ Ｐゴシック" charset="-128"/>
              </a:rPr>
              <a:t>“SAFETY EFFECTS </a:t>
            </a:r>
            <a:endParaRPr lang="en-US" sz="1900" smtClean="0">
              <a:ea typeface="ＭＳ Ｐゴシック" charset="-128"/>
              <a:cs typeface="ＭＳ Ｐゴシック" charset="-128"/>
            </a:endParaRPr>
          </a:p>
          <a:p>
            <a:pPr eaLnBrk="1" hangingPunct="1">
              <a:lnSpc>
                <a:spcPct val="80000"/>
              </a:lnSpc>
              <a:buFont typeface="Arial" charset="0"/>
              <a:buNone/>
            </a:pPr>
            <a:r>
              <a:rPr lang="en-US" sz="1900" i="1" smtClean="0">
                <a:ea typeface="ＭＳ Ｐゴシック" charset="-128"/>
                <a:cs typeface="ＭＳ Ｐゴシック" charset="-128"/>
              </a:rPr>
              <a:t>	The results of the analysis of the accident experience in speed zones indicate that zones with posted speed limits equal to the reasonable speed limits proposed by the NDOT method of speed zoning are safer than zones posted with limits that are 5 and 10 mph below the reasonable speed limits. Speed zones with speed limits 5 mph below the reasonable speed limits were found to have 5 percent more accidents than zones with reasonable speed limits. Speed zones with speed limits 10 mph below the reasonable speed limits were found to have 10 percent more accidents than zones with reasonable speed limits. Therefore, the speed zones on state highways in urban areas should be posted with reasonable speed limits proposed by NDOR method in order to minimize the numbers of accidents in the speed zones. Speed limits lower than the reasonable speed limits should not be posted.”</a:t>
            </a:r>
            <a:endParaRPr lang="en-US" sz="1900">
              <a:ea typeface="ＭＳ Ｐゴシック" charset="-128"/>
              <a:cs typeface="ＭＳ Ｐゴシック" charset="-128"/>
            </a:endParaRPr>
          </a:p>
        </p:txBody>
      </p:sp>
      <p:pic>
        <p:nvPicPr>
          <p:cNvPr id="26627"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6628"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932363"/>
          </a:xfrm>
        </p:spPr>
        <p:txBody>
          <a:bodyPr>
            <a:normAutofit/>
          </a:bodyPr>
          <a:lstStyle/>
          <a:p>
            <a:pPr eaLnBrk="1" hangingPunct="1">
              <a:lnSpc>
                <a:spcPct val="90000"/>
              </a:lnSpc>
              <a:buFont typeface="Wingdings" charset="2"/>
              <a:buChar char="§"/>
            </a:pPr>
            <a:r>
              <a:rPr lang="en-US" sz="1900" b="1" smtClean="0">
                <a:ea typeface="ＭＳ Ｐゴシック" charset="-128"/>
                <a:cs typeface="ＭＳ Ｐゴシック" charset="-128"/>
              </a:rPr>
              <a:t>AASHTO</a:t>
            </a:r>
            <a:endParaRPr lang="en-US" sz="1900" smtClean="0">
              <a:ea typeface="ＭＳ Ｐゴシック" charset="-128"/>
              <a:cs typeface="ＭＳ Ｐゴシック" charset="-128"/>
            </a:endParaRPr>
          </a:p>
          <a:p>
            <a:pPr eaLnBrk="1" hangingPunct="1">
              <a:lnSpc>
                <a:spcPct val="90000"/>
              </a:lnSpc>
              <a:buFont typeface="Arial" charset="0"/>
              <a:buNone/>
            </a:pPr>
            <a:r>
              <a:rPr lang="en-US" sz="1900" b="1" smtClean="0">
                <a:ea typeface="ＭＳ Ｐゴシック" charset="-128"/>
                <a:cs typeface="ＭＳ Ｐゴシック" charset="-128"/>
              </a:rPr>
              <a:t>	A 1969 “Resolution of the annual meeting of the American Association of State Highway Officials” </a:t>
            </a:r>
            <a:endParaRPr lang="en-US" sz="1900" smtClean="0">
              <a:ea typeface="ＭＳ Ｐゴシック" charset="-128"/>
              <a:cs typeface="ＭＳ Ｐゴシック" charset="-128"/>
            </a:endParaRPr>
          </a:p>
          <a:p>
            <a:pPr eaLnBrk="1" hangingPunct="1">
              <a:lnSpc>
                <a:spcPct val="90000"/>
              </a:lnSpc>
              <a:buFont typeface="Wingdings" charset="2"/>
              <a:buChar char="§"/>
            </a:pPr>
            <a:r>
              <a:rPr lang="en-US" sz="1900" i="1" smtClean="0">
                <a:ea typeface="ＭＳ Ｐゴシック" charset="-128"/>
                <a:cs typeface="ＭＳ Ｐゴシック" charset="-128"/>
              </a:rPr>
              <a:t>“The review of existing practices revealed that most of the member departments use, primarily, the 85th percentile speed. Some agencies use the 90th percentile speed, and of secondary consideration are such factors as design speed, geometric characteristics, accident experience, test run speed, pace, traffic volumes, development along the roadway, frequency of intersections, etc.” </a:t>
            </a:r>
            <a:endParaRPr lang="en-US" sz="1900" smtClean="0">
              <a:ea typeface="ＭＳ Ｐゴシック" charset="-128"/>
              <a:cs typeface="ＭＳ Ｐゴシック" charset="-128"/>
            </a:endParaRPr>
          </a:p>
          <a:p>
            <a:pPr eaLnBrk="1" hangingPunct="1">
              <a:lnSpc>
                <a:spcPct val="90000"/>
              </a:lnSpc>
              <a:buFont typeface="Arial" charset="0"/>
              <a:buNone/>
            </a:pPr>
            <a:r>
              <a:rPr lang="en-US" sz="1900" i="1" smtClean="0">
                <a:ea typeface="ＭＳ Ｐゴシック" charset="-128"/>
                <a:cs typeface="ＭＳ Ｐゴシック" charset="-128"/>
              </a:rPr>
              <a:t>	“On the basis of the forgoing review, the Subcommittee on Speed Zoning recommends to the AASHTO Operating Committee on Traffic for consideration as an AASHTO Policy on Speed Zoning that: </a:t>
            </a:r>
            <a:endParaRPr lang="en-US" sz="1900" smtClean="0">
              <a:ea typeface="ＭＳ Ｐゴシック" charset="-128"/>
              <a:cs typeface="ＭＳ Ｐゴシック" charset="-128"/>
            </a:endParaRPr>
          </a:p>
          <a:p>
            <a:pPr eaLnBrk="1" hangingPunct="1">
              <a:lnSpc>
                <a:spcPct val="90000"/>
              </a:lnSpc>
              <a:buFont typeface="Arial" charset="0"/>
              <a:buNone/>
            </a:pPr>
            <a:r>
              <a:rPr lang="en-US" sz="1900" i="1" smtClean="0">
                <a:ea typeface="ＭＳ Ｐゴシック" charset="-128"/>
                <a:cs typeface="ＭＳ Ｐゴシック" charset="-128"/>
              </a:rPr>
              <a:t>	The 85th percentile speed is to be given primary consideration in speed zones below 50 miles per hour, and the 90th percentile speed is to be given primary consideration in establishing speed zones of 50 miles per hour or above. To achieve the optimum in safety, it is desirable to secure a speed distribution with a skewness index approaching unity” </a:t>
            </a:r>
            <a:endParaRPr lang="en-US" sz="1900">
              <a:ea typeface="ＭＳ Ｐゴシック" charset="-128"/>
              <a:cs typeface="ＭＳ Ｐゴシック" charset="-128"/>
            </a:endParaRPr>
          </a:p>
        </p:txBody>
      </p:sp>
      <p:pic>
        <p:nvPicPr>
          <p:cNvPr id="2765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765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1676400"/>
            <a:ext cx="8229600" cy="4932363"/>
          </a:xfrm>
        </p:spPr>
        <p:txBody>
          <a:bodyPr/>
          <a:lstStyle/>
          <a:p>
            <a:pPr eaLnBrk="1" hangingPunct="1">
              <a:buFont typeface="Wingdings" charset="2"/>
              <a:buChar char="§"/>
            </a:pPr>
            <a:r>
              <a:rPr lang="en-US" sz="2000" b="1" smtClean="0">
                <a:ea typeface="ＭＳ Ｐゴシック" charset="-128"/>
                <a:cs typeface="ＭＳ Ｐゴシック" charset="-128"/>
              </a:rPr>
              <a:t>Federal Highway Administration </a:t>
            </a:r>
            <a:endParaRPr lang="en-US" sz="2000" smtClean="0">
              <a:ea typeface="ＭＳ Ｐゴシック" charset="-128"/>
              <a:cs typeface="ＭＳ Ｐゴシック" charset="-128"/>
            </a:endParaRPr>
          </a:p>
          <a:p>
            <a:pPr eaLnBrk="1" hangingPunct="1">
              <a:buFont typeface="Arial" charset="0"/>
              <a:buNone/>
            </a:pPr>
            <a:r>
              <a:rPr lang="en-US" sz="2000" b="1" smtClean="0">
                <a:ea typeface="ＭＳ Ｐゴシック" charset="-128"/>
                <a:cs typeface="ＭＳ Ｐゴシック" charset="-128"/>
              </a:rPr>
              <a:t>	Report No. FHWA/RD-85/096 Technical Summary, "Synthesis of Speed Zoning Practice" which states: </a:t>
            </a:r>
            <a:endParaRPr lang="en-US" sz="2000" smtClean="0">
              <a:ea typeface="ＭＳ Ｐゴシック" charset="-128"/>
              <a:cs typeface="ＭＳ Ｐゴシック" charset="-128"/>
            </a:endParaRPr>
          </a:p>
          <a:p>
            <a:pPr eaLnBrk="1" hangingPunct="1">
              <a:buFont typeface="Wingdings" charset="2"/>
              <a:buChar char="§"/>
            </a:pPr>
            <a:r>
              <a:rPr lang="en-US" sz="2000" i="1" smtClean="0">
                <a:ea typeface="ＭＳ Ｐゴシック" charset="-128"/>
                <a:cs typeface="ＭＳ Ｐゴシック" charset="-128"/>
              </a:rPr>
              <a:t>"Based on the best available evidence, the speed limit should be set at the speed driven by 85 to 90 percent of the free-moving vehicles rounded up to the next 5 mph increment. This method results in speed limits that are not only acceptable to a majority of the motorist, but also fall within the speed range where accident risk is lowest.” </a:t>
            </a:r>
            <a:endParaRPr lang="en-US" sz="2000" smtClean="0">
              <a:ea typeface="ＭＳ Ｐゴシック" charset="-128"/>
              <a:cs typeface="ＭＳ Ｐゴシック" charset="-128"/>
            </a:endParaRPr>
          </a:p>
          <a:p>
            <a:pPr eaLnBrk="1" hangingPunct="1">
              <a:buFont typeface="Arial" charset="0"/>
              <a:buNone/>
            </a:pPr>
            <a:r>
              <a:rPr lang="en-US" sz="2000" i="1" smtClean="0">
                <a:ea typeface="ＭＳ Ｐゴシック" charset="-128"/>
                <a:cs typeface="ＭＳ Ｐゴシック" charset="-128"/>
              </a:rPr>
              <a:t>	“No other factors need to be considered since they are reflected in the drivers speed choice.” </a:t>
            </a:r>
            <a:endParaRPr lang="en-US" sz="2000">
              <a:ea typeface="ＭＳ Ｐゴシック" charset="-128"/>
              <a:cs typeface="ＭＳ Ｐゴシック" charset="-128"/>
            </a:endParaRPr>
          </a:p>
        </p:txBody>
      </p:sp>
      <p:pic>
        <p:nvPicPr>
          <p:cNvPr id="2867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867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1676400"/>
            <a:ext cx="8229600" cy="4932363"/>
          </a:xfrm>
        </p:spPr>
        <p:txBody>
          <a:bodyPr/>
          <a:lstStyle/>
          <a:p>
            <a:pPr eaLnBrk="1" hangingPunct="1"/>
            <a:r>
              <a:rPr lang="en-US" sz="2000" b="1" smtClean="0">
                <a:ea typeface="ＭＳ Ｐゴシック" charset="-128"/>
                <a:cs typeface="ＭＳ Ｐゴシック" charset="-128"/>
              </a:rPr>
              <a:t>Institute Of Transportation Engineers; (urban highways) </a:t>
            </a:r>
            <a:endParaRPr lang="en-US" sz="2000" smtClean="0">
              <a:ea typeface="ＭＳ Ｐゴシック" charset="-128"/>
              <a:cs typeface="ＭＳ Ｐゴシック" charset="-128"/>
            </a:endParaRPr>
          </a:p>
          <a:p>
            <a:pPr eaLnBrk="1" hangingPunct="1">
              <a:buFont typeface="Arial" charset="0"/>
              <a:buNone/>
            </a:pPr>
            <a:r>
              <a:rPr lang="en-US" sz="2000" b="1" smtClean="0">
                <a:ea typeface="ＭＳ Ｐゴシック" charset="-128"/>
                <a:cs typeface="ＭＳ Ｐゴシック" charset="-128"/>
              </a:rPr>
              <a:t>	ITE Committee 4M-25, Speed Zone Guidelines: </a:t>
            </a:r>
            <a:endParaRPr lang="en-US" sz="2000" smtClean="0">
              <a:ea typeface="ＭＳ Ｐゴシック" charset="-128"/>
              <a:cs typeface="ＭＳ Ｐゴシック" charset="-128"/>
            </a:endParaRPr>
          </a:p>
          <a:p>
            <a:pPr eaLnBrk="1" hangingPunct="1"/>
            <a:r>
              <a:rPr lang="en-US" sz="2000" i="1" smtClean="0">
                <a:ea typeface="ＭＳ Ｐゴシック" charset="-128"/>
                <a:cs typeface="ＭＳ Ｐゴシック" charset="-128"/>
              </a:rPr>
              <a:t>“Thus, the overriding basis (from a safety perspective) for speed zoning should be that the creation of the zone, and the speed limit posted, results in an increase in the percentage of motorists driving at or near the 85th percentile speed.” </a:t>
            </a:r>
            <a:endParaRPr lang="en-US" sz="2000" smtClean="0">
              <a:ea typeface="ＭＳ Ｐゴシック" charset="-128"/>
              <a:cs typeface="ＭＳ Ｐゴシック" charset="-128"/>
            </a:endParaRPr>
          </a:p>
          <a:p>
            <a:pPr eaLnBrk="1" hangingPunct="1">
              <a:buFont typeface="Arial" charset="0"/>
              <a:buNone/>
            </a:pPr>
            <a:r>
              <a:rPr lang="en-US" sz="2000" i="1" smtClean="0">
                <a:ea typeface="ＭＳ Ｐゴシック" charset="-128"/>
                <a:cs typeface="ＭＳ Ｐゴシック" charset="-128"/>
              </a:rPr>
              <a:t>	“A third rationale is the need for consistency between the speed limit and other traffic control devices. Signal timing and sight distance requirements, for example, are based on the prevailing speed. If these values are based on a speed limit that does not reflect the prevailing speed of traffic, safety may be compromised.” </a:t>
            </a:r>
            <a:endParaRPr lang="en-US" sz="2000" smtClean="0">
              <a:ea typeface="ＭＳ Ｐゴシック" charset="-128"/>
              <a:cs typeface="ＭＳ Ｐゴシック" charset="-128"/>
            </a:endParaRPr>
          </a:p>
          <a:p>
            <a:pPr eaLnBrk="1" hangingPunct="1">
              <a:buFont typeface="Arial" charset="0"/>
              <a:buNone/>
            </a:pPr>
            <a:r>
              <a:rPr lang="en-US" sz="2000" i="1" smtClean="0">
                <a:ea typeface="ＭＳ Ｐゴシック" charset="-128"/>
                <a:cs typeface="ＭＳ Ｐゴシック" charset="-128"/>
              </a:rPr>
              <a:t>	“2. The speed limit within a speed zone shall be set at the nearest 5 mph increment to the 85th percentile of free flowing traffic or the upper limit of the pace of the 10 mph pace.” “In no case should the speed limit be set below the 67th percentile speed of free flowing traffic.”</a:t>
            </a:r>
            <a:endParaRPr lang="en-US" sz="2000" smtClean="0">
              <a:ea typeface="ＭＳ Ｐゴシック" charset="-128"/>
              <a:cs typeface="ＭＳ Ｐゴシック" charset="-128"/>
            </a:endParaRPr>
          </a:p>
        </p:txBody>
      </p:sp>
      <p:pic>
        <p:nvPicPr>
          <p:cNvPr id="29699"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970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676400"/>
            <a:ext cx="8229600" cy="4932363"/>
          </a:xfrm>
        </p:spPr>
        <p:txBody>
          <a:bodyPr/>
          <a:lstStyle/>
          <a:p>
            <a:pPr eaLnBrk="1" hangingPunct="1"/>
            <a:r>
              <a:rPr lang="en-US" sz="2000" b="1" dirty="0" smtClean="0">
                <a:ea typeface="ＭＳ Ｐゴシック" charset="-128"/>
                <a:cs typeface="ＭＳ Ｐゴシック" charset="-128"/>
              </a:rPr>
              <a:t>Chapter 8, California State Traffic Manual: </a:t>
            </a:r>
            <a:endParaRPr lang="en-US" sz="2000" dirty="0" smtClean="0">
              <a:ea typeface="ＭＳ Ｐゴシック" charset="-128"/>
              <a:cs typeface="ＭＳ Ｐゴシック" charset="-128"/>
            </a:endParaRPr>
          </a:p>
          <a:p>
            <a:pPr eaLnBrk="1" hangingPunct="1">
              <a:buFont typeface="Arial" charset="0"/>
              <a:buNone/>
            </a:pPr>
            <a:r>
              <a:rPr lang="en-US" sz="2000" i="1" dirty="0" smtClean="0">
                <a:ea typeface="ＭＳ Ｐゴシック" charset="-128"/>
                <a:cs typeface="ＭＳ Ｐゴシック" charset="-128"/>
              </a:rPr>
              <a:t>	“Speed limits established on the basis of the 85th percentile conform to the consensus of those who drive highways as to what speed is reasonable and prudent, and are not dependant on the </a:t>
            </a:r>
            <a:r>
              <a:rPr lang="en-US" sz="2000" i="1" dirty="0" err="1" smtClean="0">
                <a:ea typeface="ＭＳ Ｐゴシック" charset="-128"/>
                <a:cs typeface="ＭＳ Ｐゴシック" charset="-128"/>
              </a:rPr>
              <a:t>judgement</a:t>
            </a:r>
            <a:r>
              <a:rPr lang="en-US" sz="2000" i="1" dirty="0" smtClean="0">
                <a:ea typeface="ＭＳ Ｐゴシック" charset="-128"/>
                <a:cs typeface="ＭＳ Ｐゴシック" charset="-128"/>
              </a:rPr>
              <a:t> of one or a few.” </a:t>
            </a:r>
            <a:endParaRPr lang="en-US" sz="2000" dirty="0" smtClean="0">
              <a:ea typeface="ＭＳ Ｐゴシック" charset="-128"/>
              <a:cs typeface="ＭＳ Ｐゴシック" charset="-128"/>
            </a:endParaRPr>
          </a:p>
          <a:p>
            <a:pPr eaLnBrk="1" hangingPunct="1"/>
            <a:r>
              <a:rPr lang="en-US" sz="2000" i="1" dirty="0" smtClean="0">
                <a:ea typeface="ＭＳ Ｐゴシック" charset="-128"/>
                <a:cs typeface="ＭＳ Ｐゴシック" charset="-128"/>
              </a:rPr>
              <a:t>Chapter 8, California State Traffic Manual: (continued)</a:t>
            </a:r>
            <a:endParaRPr lang="en-US" sz="2000" dirty="0" smtClean="0">
              <a:ea typeface="ＭＳ Ｐゴシック" charset="-128"/>
              <a:cs typeface="ＭＳ Ｐゴシック" charset="-128"/>
            </a:endParaRPr>
          </a:p>
          <a:p>
            <a:pPr eaLnBrk="1" hangingPunct="1">
              <a:buFont typeface="Arial" charset="0"/>
              <a:buNone/>
            </a:pPr>
            <a:r>
              <a:rPr lang="en-US" sz="2000" i="1" dirty="0" smtClean="0">
                <a:ea typeface="ＭＳ Ｐゴシック" charset="-128"/>
                <a:cs typeface="ＭＳ Ｐゴシック" charset="-128"/>
              </a:rPr>
              <a:t>	“Further studies have shown that establishing a speed limit at less than the 85th percentile (Critical Speed) generally results in an increase in accident rates.” </a:t>
            </a:r>
          </a:p>
          <a:p>
            <a:pPr eaLnBrk="1" hangingPunct="1"/>
            <a:r>
              <a:rPr lang="en-US" sz="2000" b="1" dirty="0" smtClean="0">
                <a:ea typeface="ＭＳ Ｐゴシック" charset="-128"/>
                <a:cs typeface="ＭＳ Ｐゴシック" charset="-128"/>
              </a:rPr>
              <a:t>Washington State DOT website: </a:t>
            </a:r>
            <a:endParaRPr lang="en-US" sz="2000" dirty="0" smtClean="0">
              <a:ea typeface="ＭＳ Ｐゴシック" charset="-128"/>
              <a:cs typeface="ＭＳ Ｐゴシック" charset="-128"/>
            </a:endParaRPr>
          </a:p>
          <a:p>
            <a:pPr eaLnBrk="1" hangingPunct="1"/>
            <a:r>
              <a:rPr lang="en-US" sz="2000" i="1" dirty="0" smtClean="0">
                <a:ea typeface="ＭＳ Ｐゴシック" charset="-128"/>
                <a:cs typeface="ＭＳ Ｐゴシック" charset="-128"/>
              </a:rPr>
              <a:t>"people don't automatically drive faster when the speed limit is raised, speed limit signs will not automatically decrease accident rates nor increase safety, and highways with posted speed limits are not necessarily safer than highways without posted limits.</a:t>
            </a:r>
            <a:endParaRPr lang="en-US" sz="2000" dirty="0" smtClean="0">
              <a:ea typeface="ＭＳ Ｐゴシック" charset="-128"/>
              <a:cs typeface="ＭＳ Ｐゴシック" charset="-128"/>
            </a:endParaRPr>
          </a:p>
          <a:p>
            <a:pPr eaLnBrk="1" hangingPunct="1">
              <a:buFont typeface="Arial" charset="0"/>
              <a:buNone/>
            </a:pPr>
            <a:endParaRPr lang="en-US" sz="2000" dirty="0" smtClean="0">
              <a:ea typeface="ＭＳ Ｐゴシック" charset="-128"/>
              <a:cs typeface="ＭＳ Ｐゴシック" charset="-128"/>
            </a:endParaRPr>
          </a:p>
        </p:txBody>
      </p:sp>
      <p:pic>
        <p:nvPicPr>
          <p:cNvPr id="30723"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0724"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What We Know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600"/>
          </a:xfrm>
        </p:spPr>
        <p:txBody>
          <a:bodyPr>
            <a:normAutofit/>
          </a:bodyPr>
          <a:lstStyle/>
          <a:p>
            <a:pPr eaLnBrk="1" hangingPunct="1">
              <a:lnSpc>
                <a:spcPct val="90000"/>
              </a:lnSpc>
              <a:buFont typeface="Wingdings" charset="2"/>
              <a:buChar char="§"/>
            </a:pPr>
            <a:r>
              <a:rPr lang="en-US" sz="2200" dirty="0" smtClean="0">
                <a:ea typeface="ＭＳ Ｐゴシック" charset="-128"/>
                <a:cs typeface="ＭＳ Ｐゴシック" charset="-128"/>
              </a:rPr>
              <a:t>What is the safe speed and who decides?</a:t>
            </a:r>
          </a:p>
          <a:p>
            <a:pPr eaLnBrk="1" hangingPunct="1">
              <a:lnSpc>
                <a:spcPct val="90000"/>
              </a:lnSpc>
              <a:spcAft>
                <a:spcPts val="600"/>
              </a:spcAft>
              <a:buFont typeface="Arial" charset="0"/>
              <a:buNone/>
            </a:pPr>
            <a:r>
              <a:rPr lang="en-US" sz="2200" dirty="0" smtClean="0">
                <a:ea typeface="ＭＳ Ｐゴシック" charset="-128"/>
                <a:cs typeface="ＭＳ Ｐゴシック" charset="-128"/>
              </a:rPr>
              <a:t>	</a:t>
            </a:r>
            <a:r>
              <a:rPr lang="en-US" sz="1900" b="1" dirty="0" smtClean="0">
                <a:solidFill>
                  <a:srgbClr val="000000"/>
                </a:solidFill>
                <a:ea typeface="ＭＳ Ｐゴシック" charset="-128"/>
                <a:cs typeface="ＭＳ Ｐゴシック" charset="-128"/>
              </a:rPr>
              <a:t>The core tenet of reasonable traffic laws, safety and due process is that the super majority of people act in a safe and responsible manner, and they do drive safely for the conditions present. The engineering study quantifies the range of “super majority’s” reasonable and prudent consensus for that particular section of roadway, rather than relying on the judgment of one or a few.  </a:t>
            </a:r>
          </a:p>
          <a:p>
            <a:pPr eaLnBrk="1" hangingPunct="1">
              <a:lnSpc>
                <a:spcPct val="90000"/>
              </a:lnSpc>
              <a:buFont typeface="Wingdings" charset="2"/>
              <a:buChar char="§"/>
            </a:pPr>
            <a:r>
              <a:rPr lang="en-US" sz="2200" dirty="0" smtClean="0">
                <a:ea typeface="ＭＳ Ｐゴシック" charset="-128"/>
                <a:cs typeface="ＭＳ Ｐゴシック" charset="-128"/>
              </a:rPr>
              <a:t>Urban roadways – 85</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percentile speed</a:t>
            </a:r>
          </a:p>
          <a:p>
            <a:pPr eaLnBrk="1" hangingPunct="1">
              <a:lnSpc>
                <a:spcPct val="90000"/>
              </a:lnSpc>
              <a:buFont typeface="Wingdings" charset="2"/>
              <a:buChar char="§"/>
            </a:pPr>
            <a:r>
              <a:rPr lang="en-US" sz="2200" dirty="0" smtClean="0">
                <a:ea typeface="ＭＳ Ｐゴシック" charset="-128"/>
                <a:cs typeface="ＭＳ Ｐゴシック" charset="-128"/>
              </a:rPr>
              <a:t>Urban, 50 mph plus 85</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 90</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percentile speed</a:t>
            </a:r>
          </a:p>
          <a:p>
            <a:pPr eaLnBrk="1" hangingPunct="1">
              <a:lnSpc>
                <a:spcPct val="90000"/>
              </a:lnSpc>
              <a:buFont typeface="Wingdings" charset="2"/>
              <a:buChar char="§"/>
            </a:pPr>
            <a:r>
              <a:rPr lang="en-US" sz="2200" dirty="0" smtClean="0">
                <a:ea typeface="ＭＳ Ｐゴシック" charset="-128"/>
                <a:cs typeface="ＭＳ Ｐゴシック" charset="-128"/>
              </a:rPr>
              <a:t>Rural 2 lanes* – mean plus 8 mph</a:t>
            </a:r>
          </a:p>
          <a:p>
            <a:pPr eaLnBrk="1" hangingPunct="1">
              <a:lnSpc>
                <a:spcPct val="90000"/>
              </a:lnSpc>
              <a:buFont typeface="Wingdings" charset="2"/>
              <a:buChar char="§"/>
            </a:pPr>
            <a:r>
              <a:rPr lang="en-US" sz="2200" dirty="0" smtClean="0">
                <a:ea typeface="ＭＳ Ｐゴシック" charset="-128"/>
                <a:cs typeface="ＭＳ Ｐゴシック" charset="-128"/>
              </a:rPr>
              <a:t>Urban freeways* – mean plus 12 mph, higher speeds low risk</a:t>
            </a:r>
          </a:p>
          <a:p>
            <a:pPr eaLnBrk="1" hangingPunct="1">
              <a:lnSpc>
                <a:spcPct val="90000"/>
              </a:lnSpc>
              <a:buFont typeface="Wingdings" charset="2"/>
              <a:buChar char="§"/>
            </a:pPr>
            <a:r>
              <a:rPr lang="en-US" sz="2200" dirty="0" smtClean="0">
                <a:ea typeface="ＭＳ Ｐゴシック" charset="-128"/>
                <a:cs typeface="ＭＳ Ｐゴシック" charset="-128"/>
              </a:rPr>
              <a:t>Rural low volume roadways – higher speeds low risk</a:t>
            </a:r>
          </a:p>
          <a:p>
            <a:pPr eaLnBrk="1" hangingPunct="1">
              <a:lnSpc>
                <a:spcPct val="90000"/>
              </a:lnSpc>
              <a:buFont typeface="Wingdings" charset="2"/>
              <a:buChar char="§"/>
            </a:pPr>
            <a:r>
              <a:rPr lang="en-US" sz="2200" dirty="0" smtClean="0">
                <a:ea typeface="ＭＳ Ｐゴシック" charset="-128"/>
                <a:cs typeface="ＭＳ Ｐゴシック" charset="-128"/>
              </a:rPr>
              <a:t>Rural Interstates – higher speeds low risk</a:t>
            </a:r>
            <a:endParaRPr lang="en-US" sz="1500" dirty="0" smtClean="0">
              <a:solidFill>
                <a:srgbClr val="FF6600"/>
              </a:solidFill>
              <a:ea typeface="ＭＳ Ｐゴシック" charset="-128"/>
              <a:cs typeface="ＭＳ Ｐゴシック" charset="-128"/>
            </a:endParaRPr>
          </a:p>
          <a:p>
            <a:pPr eaLnBrk="1" hangingPunct="1">
              <a:lnSpc>
                <a:spcPct val="90000"/>
              </a:lnSpc>
              <a:buFont typeface="Arial" charset="0"/>
              <a:buNone/>
            </a:pPr>
            <a:endParaRPr lang="en-US" sz="1600" dirty="0" smtClean="0">
              <a:solidFill>
                <a:srgbClr val="000000"/>
              </a:solidFill>
              <a:ea typeface="ＭＳ Ｐゴシック" charset="-128"/>
              <a:cs typeface="ＭＳ Ｐゴシック" charset="-128"/>
            </a:endParaRPr>
          </a:p>
        </p:txBody>
      </p:sp>
      <p:sp>
        <p:nvSpPr>
          <p:cNvPr id="31747" name="TextBox 5"/>
          <p:cNvSpPr txBox="1">
            <a:spLocks noChangeArrowheads="1"/>
          </p:cNvSpPr>
          <p:nvPr/>
        </p:nvSpPr>
        <p:spPr bwMode="auto">
          <a:xfrm rot="10800000" flipV="1">
            <a:off x="838200" y="5967413"/>
            <a:ext cx="7391400" cy="738187"/>
          </a:xfrm>
          <a:prstGeom prst="rect">
            <a:avLst/>
          </a:prstGeom>
          <a:noFill/>
          <a:ln w="9525">
            <a:noFill/>
            <a:miter lim="800000"/>
            <a:headEnd/>
            <a:tailEnd/>
          </a:ln>
        </p:spPr>
        <p:txBody>
          <a:bodyPr>
            <a:prstTxWarp prst="textNoShape">
              <a:avLst/>
            </a:prstTxWarp>
            <a:spAutoFit/>
          </a:bodyPr>
          <a:lstStyle/>
          <a:p>
            <a:r>
              <a:rPr lang="en-US" sz="1400">
                <a:solidFill>
                  <a:srgbClr val="000000"/>
                </a:solidFill>
                <a:latin typeface="Times New Roman" charset="0"/>
              </a:rPr>
              <a:t>*Relative risk bell curve skewed by methodology, hypothesis and legacy environments of studies. Engineering practices, roadway environment and motorists’ flow expectations are the primary safety prognosticator, not the number on sign.</a:t>
            </a:r>
            <a:endParaRPr lang="en-US" sz="1400">
              <a:latin typeface="Times New Roman" charset="0"/>
            </a:endParaRPr>
          </a:p>
        </p:txBody>
      </p:sp>
      <p:pic>
        <p:nvPicPr>
          <p:cNvPr id="31748" name="Picture 8"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1749" name="TextBox 9"/>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Free Flowing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00FF"/>
          </a:solidFill>
        </p:spPr>
        <p:txBody>
          <a:bodyPr>
            <a:normAutofit/>
          </a:bodyPr>
          <a:lstStyle/>
          <a:p>
            <a:pPr eaLnBrk="1" hangingPunct="1"/>
            <a:r>
              <a:rPr lang="en-US" sz="3600" b="1" smtClean="0">
                <a:solidFill>
                  <a:schemeClr val="bg1"/>
                </a:solidFill>
                <a:ea typeface="ＭＳ Ｐゴシック" charset="-128"/>
                <a:cs typeface="ＭＳ Ｐゴシック" charset="-128"/>
              </a:rPr>
              <a:t>SPEED LIMITS </a:t>
            </a:r>
            <a:r>
              <a:rPr lang="en-US" sz="3600" smtClean="0">
                <a:solidFill>
                  <a:schemeClr val="bg1"/>
                </a:solidFill>
                <a:ea typeface="ＭＳ Ｐゴシック" charset="-128"/>
                <a:cs typeface="ＭＳ Ｐゴシック" charset="-128"/>
              </a:rPr>
              <a:t/>
            </a:r>
            <a:br>
              <a:rPr lang="en-US" sz="3600" smtClean="0">
                <a:solidFill>
                  <a:schemeClr val="bg1"/>
                </a:solidFill>
                <a:ea typeface="ＭＳ Ｐゴシック" charset="-128"/>
                <a:cs typeface="ＭＳ Ｐゴシック" charset="-128"/>
              </a:rPr>
            </a:br>
            <a:r>
              <a:rPr lang="en-US" sz="2900" smtClean="0">
                <a:solidFill>
                  <a:schemeClr val="bg1"/>
                </a:solidFill>
                <a:ea typeface="ＭＳ Ｐゴシック" charset="-128"/>
                <a:cs typeface="ＭＳ Ｐゴシック" charset="-128"/>
              </a:rPr>
              <a:t>When, Why, How &amp; the Law</a:t>
            </a:r>
          </a:p>
        </p:txBody>
      </p:sp>
      <p:sp>
        <p:nvSpPr>
          <p:cNvPr id="14339" name="Content Placeholder 2"/>
          <p:cNvSpPr>
            <a:spLocks noGrp="1"/>
          </p:cNvSpPr>
          <p:nvPr>
            <p:ph idx="1"/>
          </p:nvPr>
        </p:nvSpPr>
        <p:spPr>
          <a:xfrm>
            <a:off x="457200" y="1676400"/>
            <a:ext cx="8229600" cy="4724400"/>
          </a:xfrm>
        </p:spPr>
        <p:txBody>
          <a:bodyPr/>
          <a:lstStyle/>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Speed limits and the law</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Speed limits, speeds and accident risk</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Speed limits, who decides and how </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Speed limits, who influences policy</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Design speed </a:t>
            </a:r>
            <a:r>
              <a:rPr lang="en-US" sz="2800" dirty="0" err="1" smtClean="0">
                <a:solidFill>
                  <a:srgbClr val="000000"/>
                </a:solidFill>
                <a:ea typeface="ＭＳ Ｐゴシック" charset="-128"/>
                <a:cs typeface="ＭＳ Ｐゴシック" charset="-128"/>
              </a:rPr>
              <a:t>v</a:t>
            </a:r>
            <a:r>
              <a:rPr lang="en-US" sz="2800" dirty="0" smtClean="0">
                <a:solidFill>
                  <a:srgbClr val="000000"/>
                </a:solidFill>
                <a:ea typeface="ＭＳ Ｐゴシック" charset="-128"/>
                <a:cs typeface="ＭＳ Ｐゴシック" charset="-128"/>
              </a:rPr>
              <a:t> posted limits</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Speed limits, why fact based is important</a:t>
            </a:r>
          </a:p>
          <a:p>
            <a:pPr eaLnBrk="1" hangingPunct="1">
              <a:spcAft>
                <a:spcPts val="600"/>
              </a:spcAft>
              <a:buFont typeface="Wingdings" charset="2"/>
              <a:buChar char="§"/>
            </a:pPr>
            <a:r>
              <a:rPr lang="en-US" sz="2800" dirty="0" smtClean="0">
                <a:solidFill>
                  <a:srgbClr val="000000"/>
                </a:solidFill>
                <a:ea typeface="ＭＳ Ｐゴシック" charset="-128"/>
                <a:cs typeface="ＭＳ Ｐゴシック" charset="-128"/>
              </a:rPr>
              <a:t>Recommended practice</a:t>
            </a:r>
          </a:p>
        </p:txBody>
      </p:sp>
      <p:pic>
        <p:nvPicPr>
          <p:cNvPr id="14340" name="Picture 8"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4341" name="TextBox 9"/>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2770"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2771"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Accident Risk in Built Up Areas</a:t>
            </a:r>
          </a:p>
        </p:txBody>
      </p:sp>
      <p:sp>
        <p:nvSpPr>
          <p:cNvPr id="32773" name="Line 6"/>
          <p:cNvSpPr>
            <a:spLocks noChangeShapeType="1"/>
          </p:cNvSpPr>
          <p:nvPr/>
        </p:nvSpPr>
        <p:spPr bwMode="auto">
          <a:xfrm>
            <a:off x="3595688" y="4422775"/>
            <a:ext cx="3989387" cy="0"/>
          </a:xfrm>
          <a:prstGeom prst="line">
            <a:avLst/>
          </a:prstGeom>
          <a:noFill/>
          <a:ln w="12700">
            <a:solidFill>
              <a:schemeClr val="tx1"/>
            </a:solidFill>
            <a:round/>
            <a:headEnd type="none" w="sm" len="sm"/>
            <a:tailEnd type="none" w="sm" len="sm"/>
          </a:ln>
        </p:spPr>
        <p:txBody>
          <a:bodyPr>
            <a:prstTxWarp prst="textNoShape">
              <a:avLst/>
            </a:prstTxWarp>
          </a:bodyPr>
          <a:lstStyle/>
          <a:p>
            <a:endParaRPr lang="en-US"/>
          </a:p>
        </p:txBody>
      </p:sp>
      <p:sp>
        <p:nvSpPr>
          <p:cNvPr id="32774" name="Line 201"/>
          <p:cNvSpPr>
            <a:spLocks noChangeShapeType="1"/>
          </p:cNvSpPr>
          <p:nvPr/>
        </p:nvSpPr>
        <p:spPr bwMode="auto">
          <a:xfrm flipV="1">
            <a:off x="5357813" y="5140325"/>
            <a:ext cx="0" cy="63500"/>
          </a:xfrm>
          <a:prstGeom prst="line">
            <a:avLst/>
          </a:prstGeom>
          <a:noFill/>
          <a:ln w="12700">
            <a:solidFill>
              <a:srgbClr val="0000B0"/>
            </a:solidFill>
            <a:round/>
            <a:headEnd type="none" w="sm" len="sm"/>
            <a:tailEnd type="none" w="sm" len="sm"/>
          </a:ln>
        </p:spPr>
        <p:txBody>
          <a:bodyPr>
            <a:prstTxWarp prst="textNoShape">
              <a:avLst/>
            </a:prstTxWarp>
          </a:bodyPr>
          <a:lstStyle/>
          <a:p>
            <a:endParaRPr lang="en-US"/>
          </a:p>
        </p:txBody>
      </p:sp>
      <p:sp>
        <p:nvSpPr>
          <p:cNvPr id="32775" name="Line 217"/>
          <p:cNvSpPr>
            <a:spLocks noChangeShapeType="1"/>
          </p:cNvSpPr>
          <p:nvPr/>
        </p:nvSpPr>
        <p:spPr bwMode="auto">
          <a:xfrm>
            <a:off x="1582738" y="48831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76" name="Line 219"/>
          <p:cNvSpPr>
            <a:spLocks noChangeShapeType="1"/>
          </p:cNvSpPr>
          <p:nvPr/>
        </p:nvSpPr>
        <p:spPr bwMode="auto">
          <a:xfrm>
            <a:off x="1582738" y="39433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77" name="Line 220"/>
          <p:cNvSpPr>
            <a:spLocks noChangeShapeType="1"/>
          </p:cNvSpPr>
          <p:nvPr/>
        </p:nvSpPr>
        <p:spPr bwMode="auto">
          <a:xfrm>
            <a:off x="1582738" y="34734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78" name="Line 221"/>
          <p:cNvSpPr>
            <a:spLocks noChangeShapeType="1"/>
          </p:cNvSpPr>
          <p:nvPr/>
        </p:nvSpPr>
        <p:spPr bwMode="auto">
          <a:xfrm>
            <a:off x="1582738" y="30035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79" name="Line 222"/>
          <p:cNvSpPr>
            <a:spLocks noChangeShapeType="1"/>
          </p:cNvSpPr>
          <p:nvPr/>
        </p:nvSpPr>
        <p:spPr bwMode="auto">
          <a:xfrm>
            <a:off x="1582738" y="25336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80" name="Line 223"/>
          <p:cNvSpPr>
            <a:spLocks noChangeShapeType="1"/>
          </p:cNvSpPr>
          <p:nvPr/>
        </p:nvSpPr>
        <p:spPr bwMode="auto">
          <a:xfrm>
            <a:off x="1582738" y="20637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81" name="Freeform 225"/>
          <p:cNvSpPr>
            <a:spLocks/>
          </p:cNvSpPr>
          <p:nvPr/>
        </p:nvSpPr>
        <p:spPr bwMode="auto">
          <a:xfrm>
            <a:off x="1582738" y="2057400"/>
            <a:ext cx="1004887" cy="3290888"/>
          </a:xfrm>
          <a:custGeom>
            <a:avLst/>
            <a:gdLst>
              <a:gd name="T0" fmla="*/ 0 w 633"/>
              <a:gd name="T1" fmla="*/ 0 h 2073"/>
              <a:gd name="T2" fmla="*/ 1592737958 w 633"/>
              <a:gd name="T3" fmla="*/ 0 h 2073"/>
              <a:gd name="T4" fmla="*/ 1592737958 w 633"/>
              <a:gd name="T5" fmla="*/ 2147483647 h 2073"/>
              <a:gd name="T6" fmla="*/ 0 w 633"/>
              <a:gd name="T7" fmla="*/ 2147483647 h 2073"/>
              <a:gd name="T8" fmla="*/ 0 w 633"/>
              <a:gd name="T9" fmla="*/ 0 h 2073"/>
              <a:gd name="T10" fmla="*/ 0 60000 65536"/>
              <a:gd name="T11" fmla="*/ 0 60000 65536"/>
              <a:gd name="T12" fmla="*/ 0 60000 65536"/>
              <a:gd name="T13" fmla="*/ 0 60000 65536"/>
              <a:gd name="T14" fmla="*/ 0 60000 65536"/>
              <a:gd name="T15" fmla="*/ 0 w 633"/>
              <a:gd name="T16" fmla="*/ 0 h 2073"/>
              <a:gd name="T17" fmla="*/ 633 w 633"/>
              <a:gd name="T18" fmla="*/ 2073 h 2073"/>
            </a:gdLst>
            <a:ahLst/>
            <a:cxnLst>
              <a:cxn ang="T10">
                <a:pos x="T0" y="T1"/>
              </a:cxn>
              <a:cxn ang="T11">
                <a:pos x="T2" y="T3"/>
              </a:cxn>
              <a:cxn ang="T12">
                <a:pos x="T4" y="T5"/>
              </a:cxn>
              <a:cxn ang="T13">
                <a:pos x="T6" y="T7"/>
              </a:cxn>
              <a:cxn ang="T14">
                <a:pos x="T8" y="T9"/>
              </a:cxn>
            </a:cxnLst>
            <a:rect l="T15" t="T16" r="T17" b="T18"/>
            <a:pathLst>
              <a:path w="633" h="2073">
                <a:moveTo>
                  <a:pt x="0" y="0"/>
                </a:moveTo>
                <a:lnTo>
                  <a:pt x="632" y="0"/>
                </a:lnTo>
                <a:lnTo>
                  <a:pt x="632" y="2072"/>
                </a:lnTo>
                <a:lnTo>
                  <a:pt x="0" y="2072"/>
                </a:lnTo>
                <a:lnTo>
                  <a:pt x="0" y="0"/>
                </a:lnTo>
              </a:path>
            </a:pathLst>
          </a:custGeom>
          <a:solidFill>
            <a:srgbClr val="FF66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2" name="Freeform 226"/>
          <p:cNvSpPr>
            <a:spLocks/>
          </p:cNvSpPr>
          <p:nvPr/>
        </p:nvSpPr>
        <p:spPr bwMode="auto">
          <a:xfrm>
            <a:off x="2586038" y="3568700"/>
            <a:ext cx="992187" cy="1779588"/>
          </a:xfrm>
          <a:custGeom>
            <a:avLst/>
            <a:gdLst>
              <a:gd name="T0" fmla="*/ 0 w 625"/>
              <a:gd name="T1" fmla="*/ 0 h 1121"/>
              <a:gd name="T2" fmla="*/ 1572576708 w 625"/>
              <a:gd name="T3" fmla="*/ 0 h 1121"/>
              <a:gd name="T4" fmla="*/ 1572576708 w 625"/>
              <a:gd name="T5" fmla="*/ 2147483647 h 1121"/>
              <a:gd name="T6" fmla="*/ 0 w 625"/>
              <a:gd name="T7" fmla="*/ 2147483647 h 1121"/>
              <a:gd name="T8" fmla="*/ 0 w 625"/>
              <a:gd name="T9" fmla="*/ 0 h 1121"/>
              <a:gd name="T10" fmla="*/ 0 60000 65536"/>
              <a:gd name="T11" fmla="*/ 0 60000 65536"/>
              <a:gd name="T12" fmla="*/ 0 60000 65536"/>
              <a:gd name="T13" fmla="*/ 0 60000 65536"/>
              <a:gd name="T14" fmla="*/ 0 60000 65536"/>
              <a:gd name="T15" fmla="*/ 0 w 625"/>
              <a:gd name="T16" fmla="*/ 0 h 1121"/>
              <a:gd name="T17" fmla="*/ 625 w 625"/>
              <a:gd name="T18" fmla="*/ 1121 h 1121"/>
            </a:gdLst>
            <a:ahLst/>
            <a:cxnLst>
              <a:cxn ang="T10">
                <a:pos x="T0" y="T1"/>
              </a:cxn>
              <a:cxn ang="T11">
                <a:pos x="T2" y="T3"/>
              </a:cxn>
              <a:cxn ang="T12">
                <a:pos x="T4" y="T5"/>
              </a:cxn>
              <a:cxn ang="T13">
                <a:pos x="T6" y="T7"/>
              </a:cxn>
              <a:cxn ang="T14">
                <a:pos x="T8" y="T9"/>
              </a:cxn>
            </a:cxnLst>
            <a:rect l="T15" t="T16" r="T17" b="T18"/>
            <a:pathLst>
              <a:path w="625" h="1121">
                <a:moveTo>
                  <a:pt x="0" y="0"/>
                </a:moveTo>
                <a:lnTo>
                  <a:pt x="624" y="0"/>
                </a:lnTo>
                <a:lnTo>
                  <a:pt x="624" y="1120"/>
                </a:lnTo>
                <a:lnTo>
                  <a:pt x="0" y="1120"/>
                </a:lnTo>
                <a:lnTo>
                  <a:pt x="0" y="0"/>
                </a:lnTo>
              </a:path>
            </a:pathLst>
          </a:custGeom>
          <a:solidFill>
            <a:srgbClr val="FFFF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3" name="Freeform 227"/>
          <p:cNvSpPr>
            <a:spLocks/>
          </p:cNvSpPr>
          <p:nvPr/>
        </p:nvSpPr>
        <p:spPr bwMode="auto">
          <a:xfrm>
            <a:off x="3576638" y="4699000"/>
            <a:ext cx="1004887" cy="649288"/>
          </a:xfrm>
          <a:custGeom>
            <a:avLst/>
            <a:gdLst>
              <a:gd name="T0" fmla="*/ 0 w 633"/>
              <a:gd name="T1" fmla="*/ 0 h 409"/>
              <a:gd name="T2" fmla="*/ 1592737958 w 633"/>
              <a:gd name="T3" fmla="*/ 0 h 409"/>
              <a:gd name="T4" fmla="*/ 1592737958 w 633"/>
              <a:gd name="T5" fmla="*/ 1028224542 h 409"/>
              <a:gd name="T6" fmla="*/ 0 w 633"/>
              <a:gd name="T7" fmla="*/ 1028224542 h 409"/>
              <a:gd name="T8" fmla="*/ 0 w 633"/>
              <a:gd name="T9" fmla="*/ 0 h 409"/>
              <a:gd name="T10" fmla="*/ 0 60000 65536"/>
              <a:gd name="T11" fmla="*/ 0 60000 65536"/>
              <a:gd name="T12" fmla="*/ 0 60000 65536"/>
              <a:gd name="T13" fmla="*/ 0 60000 65536"/>
              <a:gd name="T14" fmla="*/ 0 60000 65536"/>
              <a:gd name="T15" fmla="*/ 0 w 633"/>
              <a:gd name="T16" fmla="*/ 0 h 409"/>
              <a:gd name="T17" fmla="*/ 633 w 633"/>
              <a:gd name="T18" fmla="*/ 409 h 409"/>
            </a:gdLst>
            <a:ahLst/>
            <a:cxnLst>
              <a:cxn ang="T10">
                <a:pos x="T0" y="T1"/>
              </a:cxn>
              <a:cxn ang="T11">
                <a:pos x="T2" y="T3"/>
              </a:cxn>
              <a:cxn ang="T12">
                <a:pos x="T4" y="T5"/>
              </a:cxn>
              <a:cxn ang="T13">
                <a:pos x="T6" y="T7"/>
              </a:cxn>
              <a:cxn ang="T14">
                <a:pos x="T8" y="T9"/>
              </a:cxn>
            </a:cxnLst>
            <a:rect l="T15" t="T16" r="T17" b="T18"/>
            <a:pathLst>
              <a:path w="633" h="409">
                <a:moveTo>
                  <a:pt x="0" y="0"/>
                </a:moveTo>
                <a:lnTo>
                  <a:pt x="632" y="0"/>
                </a:lnTo>
                <a:lnTo>
                  <a:pt x="632" y="408"/>
                </a:lnTo>
                <a:lnTo>
                  <a:pt x="0" y="408"/>
                </a:lnTo>
                <a:lnTo>
                  <a:pt x="0" y="0"/>
                </a:lnTo>
              </a:path>
            </a:pathLst>
          </a:custGeom>
          <a:solidFill>
            <a:srgbClr val="3366FF"/>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4" name="Freeform 228"/>
          <p:cNvSpPr>
            <a:spLocks/>
          </p:cNvSpPr>
          <p:nvPr/>
        </p:nvSpPr>
        <p:spPr bwMode="auto">
          <a:xfrm>
            <a:off x="4579938" y="5029200"/>
            <a:ext cx="1004887" cy="319088"/>
          </a:xfrm>
          <a:custGeom>
            <a:avLst/>
            <a:gdLst>
              <a:gd name="T0" fmla="*/ 0 w 633"/>
              <a:gd name="T1" fmla="*/ 0 h 201"/>
              <a:gd name="T2" fmla="*/ 1592737958 w 633"/>
              <a:gd name="T3" fmla="*/ 0 h 201"/>
              <a:gd name="T4" fmla="*/ 1592737958 w 633"/>
              <a:gd name="T5" fmla="*/ 504032040 h 201"/>
              <a:gd name="T6" fmla="*/ 0 w 633"/>
              <a:gd name="T7" fmla="*/ 504032040 h 201"/>
              <a:gd name="T8" fmla="*/ 0 w 633"/>
              <a:gd name="T9" fmla="*/ 0 h 201"/>
              <a:gd name="T10" fmla="*/ 0 60000 65536"/>
              <a:gd name="T11" fmla="*/ 0 60000 65536"/>
              <a:gd name="T12" fmla="*/ 0 60000 65536"/>
              <a:gd name="T13" fmla="*/ 0 60000 65536"/>
              <a:gd name="T14" fmla="*/ 0 60000 65536"/>
              <a:gd name="T15" fmla="*/ 0 w 633"/>
              <a:gd name="T16" fmla="*/ 0 h 201"/>
              <a:gd name="T17" fmla="*/ 633 w 633"/>
              <a:gd name="T18" fmla="*/ 201 h 201"/>
            </a:gdLst>
            <a:ahLst/>
            <a:cxnLst>
              <a:cxn ang="T10">
                <a:pos x="T0" y="T1"/>
              </a:cxn>
              <a:cxn ang="T11">
                <a:pos x="T2" y="T3"/>
              </a:cxn>
              <a:cxn ang="T12">
                <a:pos x="T4" y="T5"/>
              </a:cxn>
              <a:cxn ang="T13">
                <a:pos x="T6" y="T7"/>
              </a:cxn>
              <a:cxn ang="T14">
                <a:pos x="T8" y="T9"/>
              </a:cxn>
            </a:cxnLst>
            <a:rect l="T15" t="T16" r="T17" b="T18"/>
            <a:pathLst>
              <a:path w="633" h="201">
                <a:moveTo>
                  <a:pt x="0" y="0"/>
                </a:moveTo>
                <a:lnTo>
                  <a:pt x="632" y="0"/>
                </a:lnTo>
                <a:lnTo>
                  <a:pt x="632" y="200"/>
                </a:lnTo>
                <a:lnTo>
                  <a:pt x="0" y="200"/>
                </a:lnTo>
                <a:lnTo>
                  <a:pt x="0" y="0"/>
                </a:lnTo>
              </a:path>
            </a:pathLst>
          </a:custGeom>
          <a:solidFill>
            <a:srgbClr val="3366FF"/>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5" name="Freeform 229"/>
          <p:cNvSpPr>
            <a:spLocks/>
          </p:cNvSpPr>
          <p:nvPr/>
        </p:nvSpPr>
        <p:spPr bwMode="auto">
          <a:xfrm>
            <a:off x="5583238" y="5118100"/>
            <a:ext cx="992187" cy="230188"/>
          </a:xfrm>
          <a:custGeom>
            <a:avLst/>
            <a:gdLst>
              <a:gd name="T0" fmla="*/ 0 w 625"/>
              <a:gd name="T1" fmla="*/ 0 h 145"/>
              <a:gd name="T2" fmla="*/ 1572576708 w 625"/>
              <a:gd name="T3" fmla="*/ 0 h 145"/>
              <a:gd name="T4" fmla="*/ 1572576708 w 625"/>
              <a:gd name="T5" fmla="*/ 362903288 h 145"/>
              <a:gd name="T6" fmla="*/ 0 w 625"/>
              <a:gd name="T7" fmla="*/ 362903288 h 145"/>
              <a:gd name="T8" fmla="*/ 0 w 625"/>
              <a:gd name="T9" fmla="*/ 0 h 145"/>
              <a:gd name="T10" fmla="*/ 0 60000 65536"/>
              <a:gd name="T11" fmla="*/ 0 60000 65536"/>
              <a:gd name="T12" fmla="*/ 0 60000 65536"/>
              <a:gd name="T13" fmla="*/ 0 60000 65536"/>
              <a:gd name="T14" fmla="*/ 0 60000 65536"/>
              <a:gd name="T15" fmla="*/ 0 w 625"/>
              <a:gd name="T16" fmla="*/ 0 h 145"/>
              <a:gd name="T17" fmla="*/ 625 w 625"/>
              <a:gd name="T18" fmla="*/ 145 h 145"/>
            </a:gdLst>
            <a:ahLst/>
            <a:cxnLst>
              <a:cxn ang="T10">
                <a:pos x="T0" y="T1"/>
              </a:cxn>
              <a:cxn ang="T11">
                <a:pos x="T2" y="T3"/>
              </a:cxn>
              <a:cxn ang="T12">
                <a:pos x="T4" y="T5"/>
              </a:cxn>
              <a:cxn ang="T13">
                <a:pos x="T6" y="T7"/>
              </a:cxn>
              <a:cxn ang="T14">
                <a:pos x="T8" y="T9"/>
              </a:cxn>
            </a:cxnLst>
            <a:rect l="T15" t="T16" r="T17" b="T18"/>
            <a:pathLst>
              <a:path w="625" h="145">
                <a:moveTo>
                  <a:pt x="0" y="0"/>
                </a:moveTo>
                <a:lnTo>
                  <a:pt x="624" y="0"/>
                </a:lnTo>
                <a:lnTo>
                  <a:pt x="624" y="144"/>
                </a:lnTo>
                <a:lnTo>
                  <a:pt x="0" y="144"/>
                </a:lnTo>
                <a:lnTo>
                  <a:pt x="0" y="0"/>
                </a:lnTo>
              </a:path>
            </a:pathLst>
          </a:custGeom>
          <a:solidFill>
            <a:srgbClr val="3366FF"/>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6" name="Freeform 230"/>
          <p:cNvSpPr>
            <a:spLocks/>
          </p:cNvSpPr>
          <p:nvPr/>
        </p:nvSpPr>
        <p:spPr bwMode="auto">
          <a:xfrm>
            <a:off x="6573838" y="4089400"/>
            <a:ext cx="1004887" cy="1258888"/>
          </a:xfrm>
          <a:custGeom>
            <a:avLst/>
            <a:gdLst>
              <a:gd name="T0" fmla="*/ 0 w 633"/>
              <a:gd name="T1" fmla="*/ 0 h 793"/>
              <a:gd name="T2" fmla="*/ 1592737958 w 633"/>
              <a:gd name="T3" fmla="*/ 0 h 793"/>
              <a:gd name="T4" fmla="*/ 1592737958 w 633"/>
              <a:gd name="T5" fmla="*/ 1995964543 h 793"/>
              <a:gd name="T6" fmla="*/ 0 w 633"/>
              <a:gd name="T7" fmla="*/ 1995964543 h 793"/>
              <a:gd name="T8" fmla="*/ 0 w 633"/>
              <a:gd name="T9" fmla="*/ 0 h 793"/>
              <a:gd name="T10" fmla="*/ 0 60000 65536"/>
              <a:gd name="T11" fmla="*/ 0 60000 65536"/>
              <a:gd name="T12" fmla="*/ 0 60000 65536"/>
              <a:gd name="T13" fmla="*/ 0 60000 65536"/>
              <a:gd name="T14" fmla="*/ 0 60000 65536"/>
              <a:gd name="T15" fmla="*/ 0 w 633"/>
              <a:gd name="T16" fmla="*/ 0 h 793"/>
              <a:gd name="T17" fmla="*/ 633 w 633"/>
              <a:gd name="T18" fmla="*/ 793 h 793"/>
            </a:gdLst>
            <a:ahLst/>
            <a:cxnLst>
              <a:cxn ang="T10">
                <a:pos x="T0" y="T1"/>
              </a:cxn>
              <a:cxn ang="T11">
                <a:pos x="T2" y="T3"/>
              </a:cxn>
              <a:cxn ang="T12">
                <a:pos x="T4" y="T5"/>
              </a:cxn>
              <a:cxn ang="T13">
                <a:pos x="T6" y="T7"/>
              </a:cxn>
              <a:cxn ang="T14">
                <a:pos x="T8" y="T9"/>
              </a:cxn>
            </a:cxnLst>
            <a:rect l="T15" t="T16" r="T17" b="T18"/>
            <a:pathLst>
              <a:path w="633" h="793">
                <a:moveTo>
                  <a:pt x="0" y="0"/>
                </a:moveTo>
                <a:lnTo>
                  <a:pt x="632" y="0"/>
                </a:lnTo>
                <a:lnTo>
                  <a:pt x="632" y="792"/>
                </a:lnTo>
                <a:lnTo>
                  <a:pt x="0" y="792"/>
                </a:lnTo>
                <a:lnTo>
                  <a:pt x="0" y="0"/>
                </a:lnTo>
              </a:path>
            </a:pathLst>
          </a:custGeom>
          <a:solidFill>
            <a:srgbClr val="FFFF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2787" name="Line 231"/>
          <p:cNvSpPr>
            <a:spLocks noChangeShapeType="1"/>
          </p:cNvSpPr>
          <p:nvPr/>
        </p:nvSpPr>
        <p:spPr bwMode="auto">
          <a:xfrm>
            <a:off x="1589088" y="2057400"/>
            <a:ext cx="0" cy="328930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88" name="Line 232"/>
          <p:cNvSpPr>
            <a:spLocks noChangeShapeType="1"/>
          </p:cNvSpPr>
          <p:nvPr/>
        </p:nvSpPr>
        <p:spPr bwMode="auto">
          <a:xfrm>
            <a:off x="1531938" y="53530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89" name="Line 233"/>
          <p:cNvSpPr>
            <a:spLocks noChangeShapeType="1"/>
          </p:cNvSpPr>
          <p:nvPr/>
        </p:nvSpPr>
        <p:spPr bwMode="auto">
          <a:xfrm>
            <a:off x="1531938" y="48831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0" name="Line 234"/>
          <p:cNvSpPr>
            <a:spLocks noChangeShapeType="1"/>
          </p:cNvSpPr>
          <p:nvPr/>
        </p:nvSpPr>
        <p:spPr bwMode="auto">
          <a:xfrm>
            <a:off x="1531938" y="44132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1" name="Line 235"/>
          <p:cNvSpPr>
            <a:spLocks noChangeShapeType="1"/>
          </p:cNvSpPr>
          <p:nvPr/>
        </p:nvSpPr>
        <p:spPr bwMode="auto">
          <a:xfrm>
            <a:off x="1531938" y="39433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2" name="Line 236"/>
          <p:cNvSpPr>
            <a:spLocks noChangeShapeType="1"/>
          </p:cNvSpPr>
          <p:nvPr/>
        </p:nvSpPr>
        <p:spPr bwMode="auto">
          <a:xfrm>
            <a:off x="1531938" y="34734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3" name="Line 237"/>
          <p:cNvSpPr>
            <a:spLocks noChangeShapeType="1"/>
          </p:cNvSpPr>
          <p:nvPr/>
        </p:nvSpPr>
        <p:spPr bwMode="auto">
          <a:xfrm>
            <a:off x="1531938" y="30035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4" name="Line 238"/>
          <p:cNvSpPr>
            <a:spLocks noChangeShapeType="1"/>
          </p:cNvSpPr>
          <p:nvPr/>
        </p:nvSpPr>
        <p:spPr bwMode="auto">
          <a:xfrm>
            <a:off x="1531938" y="25336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5" name="Line 239"/>
          <p:cNvSpPr>
            <a:spLocks noChangeShapeType="1"/>
          </p:cNvSpPr>
          <p:nvPr/>
        </p:nvSpPr>
        <p:spPr bwMode="auto">
          <a:xfrm>
            <a:off x="1531938" y="2063750"/>
            <a:ext cx="508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6" name="Line 240"/>
          <p:cNvSpPr>
            <a:spLocks noChangeShapeType="1"/>
          </p:cNvSpPr>
          <p:nvPr/>
        </p:nvSpPr>
        <p:spPr bwMode="auto">
          <a:xfrm>
            <a:off x="1582738" y="5353050"/>
            <a:ext cx="59944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2797" name="Rectangle 241"/>
          <p:cNvSpPr>
            <a:spLocks noChangeArrowheads="1"/>
          </p:cNvSpPr>
          <p:nvPr/>
        </p:nvSpPr>
        <p:spPr bwMode="auto">
          <a:xfrm>
            <a:off x="1217613" y="51641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0</a:t>
            </a:r>
          </a:p>
        </p:txBody>
      </p:sp>
      <p:sp>
        <p:nvSpPr>
          <p:cNvPr id="32798" name="Rectangle 242"/>
          <p:cNvSpPr>
            <a:spLocks noChangeArrowheads="1"/>
          </p:cNvSpPr>
          <p:nvPr/>
        </p:nvSpPr>
        <p:spPr bwMode="auto">
          <a:xfrm>
            <a:off x="1217613" y="46942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2</a:t>
            </a:r>
          </a:p>
        </p:txBody>
      </p:sp>
      <p:sp>
        <p:nvSpPr>
          <p:cNvPr id="32799" name="Rectangle 243"/>
          <p:cNvSpPr>
            <a:spLocks noChangeArrowheads="1"/>
          </p:cNvSpPr>
          <p:nvPr/>
        </p:nvSpPr>
        <p:spPr bwMode="auto">
          <a:xfrm>
            <a:off x="1217613" y="42243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4</a:t>
            </a:r>
          </a:p>
        </p:txBody>
      </p:sp>
      <p:sp>
        <p:nvSpPr>
          <p:cNvPr id="32800" name="Rectangle 244"/>
          <p:cNvSpPr>
            <a:spLocks noChangeArrowheads="1"/>
          </p:cNvSpPr>
          <p:nvPr/>
        </p:nvSpPr>
        <p:spPr bwMode="auto">
          <a:xfrm>
            <a:off x="1217613" y="37544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6</a:t>
            </a:r>
          </a:p>
        </p:txBody>
      </p:sp>
      <p:sp>
        <p:nvSpPr>
          <p:cNvPr id="32801" name="Rectangle 245"/>
          <p:cNvSpPr>
            <a:spLocks noChangeArrowheads="1"/>
          </p:cNvSpPr>
          <p:nvPr/>
        </p:nvSpPr>
        <p:spPr bwMode="auto">
          <a:xfrm>
            <a:off x="1217613" y="32845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8</a:t>
            </a:r>
          </a:p>
        </p:txBody>
      </p:sp>
      <p:sp>
        <p:nvSpPr>
          <p:cNvPr id="32802" name="Rectangle 246"/>
          <p:cNvSpPr>
            <a:spLocks noChangeArrowheads="1"/>
          </p:cNvSpPr>
          <p:nvPr/>
        </p:nvSpPr>
        <p:spPr bwMode="auto">
          <a:xfrm>
            <a:off x="911225" y="28146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10</a:t>
            </a:r>
          </a:p>
        </p:txBody>
      </p:sp>
      <p:sp>
        <p:nvSpPr>
          <p:cNvPr id="32803" name="Rectangle 247"/>
          <p:cNvSpPr>
            <a:spLocks noChangeArrowheads="1"/>
          </p:cNvSpPr>
          <p:nvPr/>
        </p:nvSpPr>
        <p:spPr bwMode="auto">
          <a:xfrm>
            <a:off x="911225" y="23447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12</a:t>
            </a:r>
          </a:p>
        </p:txBody>
      </p:sp>
      <p:sp>
        <p:nvSpPr>
          <p:cNvPr id="32804" name="Rectangle 248"/>
          <p:cNvSpPr>
            <a:spLocks noChangeArrowheads="1"/>
          </p:cNvSpPr>
          <p:nvPr/>
        </p:nvSpPr>
        <p:spPr bwMode="auto">
          <a:xfrm>
            <a:off x="911225" y="18748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14</a:t>
            </a:r>
          </a:p>
        </p:txBody>
      </p:sp>
      <p:sp>
        <p:nvSpPr>
          <p:cNvPr id="32805" name="Rectangle 249"/>
          <p:cNvSpPr>
            <a:spLocks noChangeArrowheads="1"/>
          </p:cNvSpPr>
          <p:nvPr/>
        </p:nvSpPr>
        <p:spPr bwMode="auto">
          <a:xfrm>
            <a:off x="3719513" y="5741988"/>
            <a:ext cx="2027237"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b="1">
                <a:solidFill>
                  <a:srgbClr val="000000"/>
                </a:solidFill>
              </a:rPr>
              <a:t>Percentile Speed</a:t>
            </a:r>
          </a:p>
        </p:txBody>
      </p:sp>
      <p:sp>
        <p:nvSpPr>
          <p:cNvPr id="32806" name="Rectangle 250"/>
          <p:cNvSpPr>
            <a:spLocks noChangeArrowheads="1"/>
          </p:cNvSpPr>
          <p:nvPr/>
        </p:nvSpPr>
        <p:spPr bwMode="auto">
          <a:xfrm>
            <a:off x="2420938" y="5397500"/>
            <a:ext cx="635000" cy="190500"/>
          </a:xfrm>
          <a:prstGeom prst="rect">
            <a:avLst/>
          </a:prstGeom>
          <a:solidFill>
            <a:srgbClr val="FFFFFF"/>
          </a:solidFill>
          <a:ln w="9525">
            <a:noFill/>
            <a:miter lim="800000"/>
            <a:headEnd/>
            <a:tailEnd/>
          </a:ln>
        </p:spPr>
        <p:txBody>
          <a:bodyPr wrap="none" anchor="ctr">
            <a:prstTxWarp prst="textNoShape">
              <a:avLst/>
            </a:prstTxWarp>
          </a:bodyPr>
          <a:lstStyle/>
          <a:p>
            <a:endParaRPr lang="en-US">
              <a:latin typeface="Times New Roman" charset="0"/>
            </a:endParaRPr>
          </a:p>
        </p:txBody>
      </p:sp>
      <p:sp>
        <p:nvSpPr>
          <p:cNvPr id="32807" name="Rectangle 251"/>
          <p:cNvSpPr>
            <a:spLocks noChangeArrowheads="1"/>
          </p:cNvSpPr>
          <p:nvPr/>
        </p:nvSpPr>
        <p:spPr bwMode="auto">
          <a:xfrm>
            <a:off x="2373313" y="5341938"/>
            <a:ext cx="311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5</a:t>
            </a:r>
          </a:p>
        </p:txBody>
      </p:sp>
      <p:sp>
        <p:nvSpPr>
          <p:cNvPr id="32808" name="Rectangle 253"/>
          <p:cNvSpPr>
            <a:spLocks noChangeArrowheads="1"/>
          </p:cNvSpPr>
          <p:nvPr/>
        </p:nvSpPr>
        <p:spPr bwMode="auto">
          <a:xfrm>
            <a:off x="3313113" y="53419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15</a:t>
            </a:r>
          </a:p>
        </p:txBody>
      </p:sp>
      <p:sp>
        <p:nvSpPr>
          <p:cNvPr id="32809" name="Rectangle 255"/>
          <p:cNvSpPr>
            <a:spLocks noChangeArrowheads="1"/>
          </p:cNvSpPr>
          <p:nvPr/>
        </p:nvSpPr>
        <p:spPr bwMode="auto">
          <a:xfrm>
            <a:off x="4303713" y="53419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50</a:t>
            </a:r>
          </a:p>
        </p:txBody>
      </p:sp>
      <p:sp>
        <p:nvSpPr>
          <p:cNvPr id="32810" name="Rectangle 257"/>
          <p:cNvSpPr>
            <a:spLocks noChangeArrowheads="1"/>
          </p:cNvSpPr>
          <p:nvPr/>
        </p:nvSpPr>
        <p:spPr bwMode="auto">
          <a:xfrm>
            <a:off x="5294313" y="53419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85</a:t>
            </a:r>
          </a:p>
        </p:txBody>
      </p:sp>
      <p:sp>
        <p:nvSpPr>
          <p:cNvPr id="32811" name="Rectangle 259"/>
          <p:cNvSpPr>
            <a:spLocks noChangeArrowheads="1"/>
          </p:cNvSpPr>
          <p:nvPr/>
        </p:nvSpPr>
        <p:spPr bwMode="auto">
          <a:xfrm>
            <a:off x="6272213" y="5354638"/>
            <a:ext cx="438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95</a:t>
            </a:r>
          </a:p>
        </p:txBody>
      </p:sp>
      <p:sp>
        <p:nvSpPr>
          <p:cNvPr id="32812" name="Rectangle 260"/>
          <p:cNvSpPr>
            <a:spLocks noChangeArrowheads="1"/>
          </p:cNvSpPr>
          <p:nvPr/>
        </p:nvSpPr>
        <p:spPr bwMode="auto">
          <a:xfrm>
            <a:off x="7118350" y="5410200"/>
            <a:ext cx="838200" cy="190500"/>
          </a:xfrm>
          <a:prstGeom prst="rect">
            <a:avLst/>
          </a:prstGeom>
          <a:solidFill>
            <a:srgbClr val="FFFFFF"/>
          </a:solidFill>
          <a:ln w="9525">
            <a:noFill/>
            <a:miter lim="800000"/>
            <a:headEnd/>
            <a:tailEnd/>
          </a:ln>
        </p:spPr>
        <p:txBody>
          <a:bodyPr wrap="none" anchor="ctr">
            <a:prstTxWarp prst="textNoShape">
              <a:avLst/>
            </a:prstTxWarp>
          </a:bodyPr>
          <a:lstStyle/>
          <a:p>
            <a:endParaRPr lang="en-US">
              <a:latin typeface="Times New Roman" charset="0"/>
            </a:endParaRPr>
          </a:p>
        </p:txBody>
      </p:sp>
      <p:sp>
        <p:nvSpPr>
          <p:cNvPr id="32813" name="Rectangle 261"/>
          <p:cNvSpPr>
            <a:spLocks noChangeArrowheads="1"/>
          </p:cNvSpPr>
          <p:nvPr/>
        </p:nvSpPr>
        <p:spPr bwMode="auto">
          <a:xfrm>
            <a:off x="7237413" y="5354638"/>
            <a:ext cx="565150" cy="366712"/>
          </a:xfrm>
          <a:prstGeom prst="rect">
            <a:avLst/>
          </a:prstGeom>
          <a:noFill/>
          <a:ln w="9525">
            <a:noFill/>
            <a:miter lim="800000"/>
            <a:headEnd/>
            <a:tailEnd/>
          </a:ln>
        </p:spPr>
        <p:txBody>
          <a:bodyPr wrap="none" lIns="92075" tIns="46038" rIns="92075" bIns="46038">
            <a:prstTxWarp prst="textNoShape">
              <a:avLst/>
            </a:prstTxWarp>
            <a:spAutoFit/>
          </a:bodyPr>
          <a:lstStyle/>
          <a:p>
            <a:r>
              <a:rPr lang="en-US">
                <a:solidFill>
                  <a:srgbClr val="000000"/>
                </a:solidFill>
              </a:rPr>
              <a:t>100</a:t>
            </a:r>
          </a:p>
        </p:txBody>
      </p:sp>
      <p:sp>
        <p:nvSpPr>
          <p:cNvPr id="32814" name="TextBox 56"/>
          <p:cNvSpPr txBox="1">
            <a:spLocks noChangeArrowheads="1"/>
          </p:cNvSpPr>
          <p:nvPr/>
        </p:nvSpPr>
        <p:spPr bwMode="auto">
          <a:xfrm>
            <a:off x="549275" y="6248400"/>
            <a:ext cx="4192588" cy="277813"/>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3794"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3795"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Accident Risk in Built Up Areas</a:t>
            </a:r>
          </a:p>
        </p:txBody>
      </p:sp>
      <p:sp>
        <p:nvSpPr>
          <p:cNvPr id="33797" name="TextBox 56"/>
          <p:cNvSpPr txBox="1">
            <a:spLocks noChangeArrowheads="1"/>
          </p:cNvSpPr>
          <p:nvPr/>
        </p:nvSpPr>
        <p:spPr bwMode="auto">
          <a:xfrm>
            <a:off x="549275" y="6248400"/>
            <a:ext cx="4192588" cy="277813"/>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pic>
        <p:nvPicPr>
          <p:cNvPr id="33798" name="Picture 57"/>
          <p:cNvPicPr>
            <a:picLocks noChangeAspect="1" noChangeArrowheads="1"/>
          </p:cNvPicPr>
          <p:nvPr/>
        </p:nvPicPr>
        <p:blipFill>
          <a:blip r:embed="rId3"/>
          <a:srcRect/>
          <a:stretch>
            <a:fillRect/>
          </a:stretch>
        </p:blipFill>
        <p:spPr bwMode="auto">
          <a:xfrm>
            <a:off x="1676400" y="1752600"/>
            <a:ext cx="5316538" cy="438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4818"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4819"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Built Up Areas – Lowering Limit</a:t>
            </a:r>
          </a:p>
        </p:txBody>
      </p:sp>
      <p:sp>
        <p:nvSpPr>
          <p:cNvPr id="34821" name="TextBox 56"/>
          <p:cNvSpPr txBox="1">
            <a:spLocks noChangeArrowheads="1"/>
          </p:cNvSpPr>
          <p:nvPr/>
        </p:nvSpPr>
        <p:spPr bwMode="auto">
          <a:xfrm>
            <a:off x="549275" y="6248400"/>
            <a:ext cx="4192588" cy="277813"/>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sp>
        <p:nvSpPr>
          <p:cNvPr id="34822" name="Rectangle 2"/>
          <p:cNvSpPr txBox="1">
            <a:spLocks noChangeArrowheads="1"/>
          </p:cNvSpPr>
          <p:nvPr/>
        </p:nvSpPr>
        <p:spPr bwMode="auto">
          <a:xfrm>
            <a:off x="949325" y="1397000"/>
            <a:ext cx="7127875" cy="812800"/>
          </a:xfrm>
          <a:prstGeom prst="rect">
            <a:avLst/>
          </a:prstGeom>
          <a:noFill/>
          <a:ln w="9525">
            <a:noFill/>
            <a:miter lim="800000"/>
            <a:headEnd/>
            <a:tailEnd/>
          </a:ln>
        </p:spPr>
        <p:txBody>
          <a:bodyPr lIns="92075" tIns="46038" rIns="92075" bIns="46038" anchor="ctr">
            <a:prstTxWarp prst="textNoShape">
              <a:avLst/>
            </a:prstTxWarp>
          </a:bodyPr>
          <a:lstStyle/>
          <a:p>
            <a:pPr algn="ctr" defTabSz="914400" eaLnBrk="0" hangingPunct="0"/>
            <a:r>
              <a:rPr lang="en-US" sz="3600">
                <a:solidFill>
                  <a:schemeClr val="tx2"/>
                </a:solidFill>
                <a:latin typeface="Times New Roman" charset="0"/>
              </a:rPr>
              <a:t>Doesn’t slow traffic</a:t>
            </a:r>
          </a:p>
        </p:txBody>
      </p:sp>
      <p:pic>
        <p:nvPicPr>
          <p:cNvPr id="34823" name="Picture 3"/>
          <p:cNvPicPr>
            <a:picLocks noChangeArrowheads="1"/>
          </p:cNvPicPr>
          <p:nvPr/>
        </p:nvPicPr>
        <p:blipFill>
          <a:blip r:embed="rId3"/>
          <a:srcRect t="3030" r="19409"/>
          <a:stretch>
            <a:fillRect/>
          </a:stretch>
        </p:blipFill>
        <p:spPr bwMode="auto">
          <a:xfrm>
            <a:off x="1905000" y="2209800"/>
            <a:ext cx="5105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5843" name="Picture 6" descr="bhspi_bulblogoembossed125.gif"/>
          <p:cNvPicPr>
            <a:picLocks noChangeAspect="1"/>
          </p:cNvPicPr>
          <p:nvPr/>
        </p:nvPicPr>
        <p:blipFill>
          <a:blip r:embed="rId3"/>
          <a:srcRect/>
          <a:stretch>
            <a:fillRect/>
          </a:stretch>
        </p:blipFill>
        <p:spPr bwMode="auto">
          <a:xfrm>
            <a:off x="8131175" y="5824538"/>
            <a:ext cx="914400" cy="914400"/>
          </a:xfrm>
          <a:prstGeom prst="rect">
            <a:avLst/>
          </a:prstGeom>
          <a:noFill/>
          <a:ln w="9525">
            <a:noFill/>
            <a:miter lim="800000"/>
            <a:headEnd/>
            <a:tailEnd/>
          </a:ln>
        </p:spPr>
      </p:pic>
      <p:sp>
        <p:nvSpPr>
          <p:cNvPr id="35844"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Built Up Areas – Raising Limits</a:t>
            </a:r>
          </a:p>
        </p:txBody>
      </p:sp>
      <p:sp>
        <p:nvSpPr>
          <p:cNvPr id="35846" name="TextBox 56"/>
          <p:cNvSpPr txBox="1">
            <a:spLocks noChangeArrowheads="1"/>
          </p:cNvSpPr>
          <p:nvPr/>
        </p:nvSpPr>
        <p:spPr bwMode="auto">
          <a:xfrm>
            <a:off x="549275" y="6248400"/>
            <a:ext cx="4192588" cy="277813"/>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sp>
        <p:nvSpPr>
          <p:cNvPr id="35847" name="Rectangle 2"/>
          <p:cNvSpPr txBox="1">
            <a:spLocks noChangeArrowheads="1"/>
          </p:cNvSpPr>
          <p:nvPr/>
        </p:nvSpPr>
        <p:spPr bwMode="auto">
          <a:xfrm>
            <a:off x="549275" y="1397000"/>
            <a:ext cx="7985125" cy="812800"/>
          </a:xfrm>
          <a:prstGeom prst="rect">
            <a:avLst/>
          </a:prstGeom>
          <a:noFill/>
          <a:ln w="9525">
            <a:noFill/>
            <a:miter lim="800000"/>
            <a:headEnd/>
            <a:tailEnd/>
          </a:ln>
        </p:spPr>
        <p:txBody>
          <a:bodyPr lIns="92075" tIns="46038" rIns="92075" bIns="46038" anchor="ctr">
            <a:prstTxWarp prst="textNoShape">
              <a:avLst/>
            </a:prstTxWarp>
          </a:bodyPr>
          <a:lstStyle/>
          <a:p>
            <a:pPr algn="ctr" defTabSz="914400" eaLnBrk="0" hangingPunct="0"/>
            <a:r>
              <a:rPr lang="en-US" sz="3600">
                <a:solidFill>
                  <a:schemeClr val="tx2"/>
                </a:solidFill>
                <a:latin typeface="Times New Roman" charset="0"/>
              </a:rPr>
              <a:t>Has little effect on speeds</a:t>
            </a:r>
          </a:p>
        </p:txBody>
      </p:sp>
      <p:graphicFrame>
        <p:nvGraphicFramePr>
          <p:cNvPr id="35842" name="Object 2"/>
          <p:cNvGraphicFramePr>
            <a:graphicFrameLocks/>
          </p:cNvGraphicFramePr>
          <p:nvPr/>
        </p:nvGraphicFramePr>
        <p:xfrm>
          <a:off x="1981200" y="2203450"/>
          <a:ext cx="4946650" cy="3994150"/>
        </p:xfrm>
        <a:graphic>
          <a:graphicData uri="http://schemas.openxmlformats.org/presentationml/2006/ole">
            <p:oleObj spid="_x0000_s35842" name="Chart" r:id="rId4" imgW="4724400" imgH="2908300" progId="Excel.Chart.8">
              <p:embed followColorScheme="full"/>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1852613" y="1636713"/>
            <a:ext cx="5614987" cy="4202112"/>
          </a:xfrm>
          <a:prstGeom prst="rect">
            <a:avLst/>
          </a:prstGeom>
          <a:noFill/>
          <a:ln w="9525">
            <a:noFill/>
            <a:miter lim="800000"/>
            <a:headEnd/>
            <a:tailEnd/>
          </a:ln>
        </p:spPr>
        <p:txBody>
          <a:bodyPr wrap="none" anchor="ctr">
            <a:prstTxWarp prst="textNoShape">
              <a:avLst/>
            </a:prstTxWarp>
          </a:bodyPr>
          <a:lstStyle/>
          <a:p>
            <a:endParaRPr lang="en-US">
              <a:latin typeface="Times New Roman" charset="0"/>
            </a:endParaRPr>
          </a:p>
        </p:txBody>
      </p:sp>
      <p:sp>
        <p:nvSpPr>
          <p:cNvPr id="36867" name="Line 4"/>
          <p:cNvSpPr>
            <a:spLocks noChangeShapeType="1"/>
          </p:cNvSpPr>
          <p:nvPr/>
        </p:nvSpPr>
        <p:spPr bwMode="auto">
          <a:xfrm>
            <a:off x="1852613" y="1636713"/>
            <a:ext cx="0" cy="419100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68" name="Line 5"/>
          <p:cNvSpPr>
            <a:spLocks noChangeShapeType="1"/>
          </p:cNvSpPr>
          <p:nvPr/>
        </p:nvSpPr>
        <p:spPr bwMode="auto">
          <a:xfrm>
            <a:off x="1852613" y="5827713"/>
            <a:ext cx="5608637"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69" name="Line 6"/>
          <p:cNvSpPr>
            <a:spLocks noChangeShapeType="1"/>
          </p:cNvSpPr>
          <p:nvPr/>
        </p:nvSpPr>
        <p:spPr bwMode="auto">
          <a:xfrm flipV="1">
            <a:off x="7461250" y="1636713"/>
            <a:ext cx="0" cy="419100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70" name="Line 7"/>
          <p:cNvSpPr>
            <a:spLocks noChangeShapeType="1"/>
          </p:cNvSpPr>
          <p:nvPr/>
        </p:nvSpPr>
        <p:spPr bwMode="auto">
          <a:xfrm flipH="1">
            <a:off x="1852613" y="1636713"/>
            <a:ext cx="5608637"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71" name="Line 8"/>
          <p:cNvSpPr>
            <a:spLocks noChangeShapeType="1"/>
          </p:cNvSpPr>
          <p:nvPr/>
        </p:nvSpPr>
        <p:spPr bwMode="auto">
          <a:xfrm>
            <a:off x="1801813" y="58277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72" name="Rectangle 9"/>
          <p:cNvSpPr>
            <a:spLocks noChangeArrowheads="1"/>
          </p:cNvSpPr>
          <p:nvPr/>
        </p:nvSpPr>
        <p:spPr bwMode="auto">
          <a:xfrm>
            <a:off x="1524000" y="5694363"/>
            <a:ext cx="347663"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-5 </a:t>
            </a:r>
          </a:p>
        </p:txBody>
      </p:sp>
      <p:sp>
        <p:nvSpPr>
          <p:cNvPr id="36873" name="Line 10"/>
          <p:cNvSpPr>
            <a:spLocks noChangeShapeType="1"/>
          </p:cNvSpPr>
          <p:nvPr/>
        </p:nvSpPr>
        <p:spPr bwMode="auto">
          <a:xfrm>
            <a:off x="1801813" y="5410200"/>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74" name="Line 11"/>
          <p:cNvSpPr>
            <a:spLocks noChangeShapeType="1"/>
          </p:cNvSpPr>
          <p:nvPr/>
        </p:nvSpPr>
        <p:spPr bwMode="auto">
          <a:xfrm>
            <a:off x="1852613" y="5410200"/>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75" name="Rectangle 12"/>
          <p:cNvSpPr>
            <a:spLocks noChangeArrowheads="1"/>
          </p:cNvSpPr>
          <p:nvPr/>
        </p:nvSpPr>
        <p:spPr bwMode="auto">
          <a:xfrm>
            <a:off x="1524000" y="5275263"/>
            <a:ext cx="347663"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-4 </a:t>
            </a:r>
          </a:p>
        </p:txBody>
      </p:sp>
      <p:sp>
        <p:nvSpPr>
          <p:cNvPr id="36876" name="Line 13"/>
          <p:cNvSpPr>
            <a:spLocks noChangeShapeType="1"/>
          </p:cNvSpPr>
          <p:nvPr/>
        </p:nvSpPr>
        <p:spPr bwMode="auto">
          <a:xfrm>
            <a:off x="1801813" y="4991100"/>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77" name="Line 14"/>
          <p:cNvSpPr>
            <a:spLocks noChangeShapeType="1"/>
          </p:cNvSpPr>
          <p:nvPr/>
        </p:nvSpPr>
        <p:spPr bwMode="auto">
          <a:xfrm>
            <a:off x="1852613" y="4991100"/>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78" name="Rectangle 15"/>
          <p:cNvSpPr>
            <a:spLocks noChangeArrowheads="1"/>
          </p:cNvSpPr>
          <p:nvPr/>
        </p:nvSpPr>
        <p:spPr bwMode="auto">
          <a:xfrm>
            <a:off x="1524000" y="4856163"/>
            <a:ext cx="347663"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-3 </a:t>
            </a:r>
          </a:p>
        </p:txBody>
      </p:sp>
      <p:sp>
        <p:nvSpPr>
          <p:cNvPr id="36879" name="Line 16"/>
          <p:cNvSpPr>
            <a:spLocks noChangeShapeType="1"/>
          </p:cNvSpPr>
          <p:nvPr/>
        </p:nvSpPr>
        <p:spPr bwMode="auto">
          <a:xfrm>
            <a:off x="1801813" y="45704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80" name="Line 17"/>
          <p:cNvSpPr>
            <a:spLocks noChangeShapeType="1"/>
          </p:cNvSpPr>
          <p:nvPr/>
        </p:nvSpPr>
        <p:spPr bwMode="auto">
          <a:xfrm>
            <a:off x="1852613" y="4570413"/>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81" name="Rectangle 18"/>
          <p:cNvSpPr>
            <a:spLocks noChangeArrowheads="1"/>
          </p:cNvSpPr>
          <p:nvPr/>
        </p:nvSpPr>
        <p:spPr bwMode="auto">
          <a:xfrm>
            <a:off x="1524000" y="4435475"/>
            <a:ext cx="347663"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-2 </a:t>
            </a:r>
          </a:p>
        </p:txBody>
      </p:sp>
      <p:sp>
        <p:nvSpPr>
          <p:cNvPr id="36882" name="Line 19"/>
          <p:cNvSpPr>
            <a:spLocks noChangeShapeType="1"/>
          </p:cNvSpPr>
          <p:nvPr/>
        </p:nvSpPr>
        <p:spPr bwMode="auto">
          <a:xfrm>
            <a:off x="1801813" y="41513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83" name="Line 20"/>
          <p:cNvSpPr>
            <a:spLocks noChangeShapeType="1"/>
          </p:cNvSpPr>
          <p:nvPr/>
        </p:nvSpPr>
        <p:spPr bwMode="auto">
          <a:xfrm>
            <a:off x="1852613" y="4151313"/>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84" name="Rectangle 21"/>
          <p:cNvSpPr>
            <a:spLocks noChangeArrowheads="1"/>
          </p:cNvSpPr>
          <p:nvPr/>
        </p:nvSpPr>
        <p:spPr bwMode="auto">
          <a:xfrm>
            <a:off x="1524000" y="4016375"/>
            <a:ext cx="347663"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-1 </a:t>
            </a:r>
          </a:p>
        </p:txBody>
      </p:sp>
      <p:sp>
        <p:nvSpPr>
          <p:cNvPr id="36885" name="Line 22"/>
          <p:cNvSpPr>
            <a:spLocks noChangeShapeType="1"/>
          </p:cNvSpPr>
          <p:nvPr/>
        </p:nvSpPr>
        <p:spPr bwMode="auto">
          <a:xfrm>
            <a:off x="1801813" y="37322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86" name="Line 23"/>
          <p:cNvSpPr>
            <a:spLocks noChangeShapeType="1"/>
          </p:cNvSpPr>
          <p:nvPr/>
        </p:nvSpPr>
        <p:spPr bwMode="auto">
          <a:xfrm>
            <a:off x="1852613" y="3732213"/>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87" name="Rectangle 24"/>
          <p:cNvSpPr>
            <a:spLocks noChangeArrowheads="1"/>
          </p:cNvSpPr>
          <p:nvPr/>
        </p:nvSpPr>
        <p:spPr bwMode="auto">
          <a:xfrm>
            <a:off x="1570038" y="3597275"/>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0 </a:t>
            </a:r>
          </a:p>
        </p:txBody>
      </p:sp>
      <p:sp>
        <p:nvSpPr>
          <p:cNvPr id="36888" name="Line 25"/>
          <p:cNvSpPr>
            <a:spLocks noChangeShapeType="1"/>
          </p:cNvSpPr>
          <p:nvPr/>
        </p:nvSpPr>
        <p:spPr bwMode="auto">
          <a:xfrm>
            <a:off x="1801813" y="3314700"/>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89" name="Line 26"/>
          <p:cNvSpPr>
            <a:spLocks noChangeShapeType="1"/>
          </p:cNvSpPr>
          <p:nvPr/>
        </p:nvSpPr>
        <p:spPr bwMode="auto">
          <a:xfrm>
            <a:off x="1852613" y="3314700"/>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90" name="Rectangle 27"/>
          <p:cNvSpPr>
            <a:spLocks noChangeArrowheads="1"/>
          </p:cNvSpPr>
          <p:nvPr/>
        </p:nvSpPr>
        <p:spPr bwMode="auto">
          <a:xfrm>
            <a:off x="1570038" y="3179763"/>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1 </a:t>
            </a:r>
          </a:p>
        </p:txBody>
      </p:sp>
      <p:sp>
        <p:nvSpPr>
          <p:cNvPr id="36891" name="Line 28"/>
          <p:cNvSpPr>
            <a:spLocks noChangeShapeType="1"/>
          </p:cNvSpPr>
          <p:nvPr/>
        </p:nvSpPr>
        <p:spPr bwMode="auto">
          <a:xfrm>
            <a:off x="1801813" y="2895600"/>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92" name="Line 29"/>
          <p:cNvSpPr>
            <a:spLocks noChangeShapeType="1"/>
          </p:cNvSpPr>
          <p:nvPr/>
        </p:nvSpPr>
        <p:spPr bwMode="auto">
          <a:xfrm>
            <a:off x="1852613" y="2895600"/>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93" name="Rectangle 30"/>
          <p:cNvSpPr>
            <a:spLocks noChangeArrowheads="1"/>
          </p:cNvSpPr>
          <p:nvPr/>
        </p:nvSpPr>
        <p:spPr bwMode="auto">
          <a:xfrm>
            <a:off x="1570038" y="2760663"/>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2 </a:t>
            </a:r>
          </a:p>
        </p:txBody>
      </p:sp>
      <p:sp>
        <p:nvSpPr>
          <p:cNvPr id="36894" name="Line 31"/>
          <p:cNvSpPr>
            <a:spLocks noChangeShapeType="1"/>
          </p:cNvSpPr>
          <p:nvPr/>
        </p:nvSpPr>
        <p:spPr bwMode="auto">
          <a:xfrm>
            <a:off x="1801813" y="2473325"/>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95" name="Line 32"/>
          <p:cNvSpPr>
            <a:spLocks noChangeShapeType="1"/>
          </p:cNvSpPr>
          <p:nvPr/>
        </p:nvSpPr>
        <p:spPr bwMode="auto">
          <a:xfrm>
            <a:off x="1852613" y="2473325"/>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96" name="Rectangle 33"/>
          <p:cNvSpPr>
            <a:spLocks noChangeArrowheads="1"/>
          </p:cNvSpPr>
          <p:nvPr/>
        </p:nvSpPr>
        <p:spPr bwMode="auto">
          <a:xfrm>
            <a:off x="1570038" y="2339975"/>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3 </a:t>
            </a:r>
          </a:p>
        </p:txBody>
      </p:sp>
      <p:sp>
        <p:nvSpPr>
          <p:cNvPr id="36897" name="Line 34"/>
          <p:cNvSpPr>
            <a:spLocks noChangeShapeType="1"/>
          </p:cNvSpPr>
          <p:nvPr/>
        </p:nvSpPr>
        <p:spPr bwMode="auto">
          <a:xfrm>
            <a:off x="1801813" y="20558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898" name="Line 35"/>
          <p:cNvSpPr>
            <a:spLocks noChangeShapeType="1"/>
          </p:cNvSpPr>
          <p:nvPr/>
        </p:nvSpPr>
        <p:spPr bwMode="auto">
          <a:xfrm>
            <a:off x="1852613" y="2055813"/>
            <a:ext cx="5608637" cy="0"/>
          </a:xfrm>
          <a:prstGeom prst="line">
            <a:avLst/>
          </a:prstGeom>
          <a:noFill/>
          <a:ln w="9525">
            <a:noFill/>
            <a:round/>
            <a:headEnd type="none" w="sm" len="sm"/>
            <a:tailEnd type="none" w="sm" len="sm"/>
          </a:ln>
        </p:spPr>
        <p:txBody>
          <a:bodyPr>
            <a:prstTxWarp prst="textNoShape">
              <a:avLst/>
            </a:prstTxWarp>
          </a:bodyPr>
          <a:lstStyle/>
          <a:p>
            <a:endParaRPr lang="en-US"/>
          </a:p>
        </p:txBody>
      </p:sp>
      <p:sp>
        <p:nvSpPr>
          <p:cNvPr id="36899" name="Rectangle 36"/>
          <p:cNvSpPr>
            <a:spLocks noChangeArrowheads="1"/>
          </p:cNvSpPr>
          <p:nvPr/>
        </p:nvSpPr>
        <p:spPr bwMode="auto">
          <a:xfrm>
            <a:off x="1570038" y="1920875"/>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4 </a:t>
            </a:r>
          </a:p>
        </p:txBody>
      </p:sp>
      <p:sp>
        <p:nvSpPr>
          <p:cNvPr id="36900" name="Line 37"/>
          <p:cNvSpPr>
            <a:spLocks noChangeShapeType="1"/>
          </p:cNvSpPr>
          <p:nvPr/>
        </p:nvSpPr>
        <p:spPr bwMode="auto">
          <a:xfrm>
            <a:off x="1801813" y="1636713"/>
            <a:ext cx="101600"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01" name="Rectangle 38"/>
          <p:cNvSpPr>
            <a:spLocks noChangeArrowheads="1"/>
          </p:cNvSpPr>
          <p:nvPr/>
        </p:nvSpPr>
        <p:spPr bwMode="auto">
          <a:xfrm>
            <a:off x="1570038" y="1501775"/>
            <a:ext cx="300037" cy="26035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1100">
                <a:solidFill>
                  <a:srgbClr val="000000"/>
                </a:solidFill>
              </a:rPr>
              <a:t>5 </a:t>
            </a:r>
          </a:p>
        </p:txBody>
      </p:sp>
      <p:sp>
        <p:nvSpPr>
          <p:cNvPr id="36902" name="Line 39"/>
          <p:cNvSpPr>
            <a:spLocks noChangeShapeType="1"/>
          </p:cNvSpPr>
          <p:nvPr/>
        </p:nvSpPr>
        <p:spPr bwMode="auto">
          <a:xfrm>
            <a:off x="1852613" y="3732213"/>
            <a:ext cx="5608637"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03" name="Rectangle 40"/>
          <p:cNvSpPr>
            <a:spLocks noChangeArrowheads="1"/>
          </p:cNvSpPr>
          <p:nvPr/>
        </p:nvSpPr>
        <p:spPr bwMode="auto">
          <a:xfrm rot="-5400000">
            <a:off x="-271462" y="3800475"/>
            <a:ext cx="3205162" cy="293688"/>
          </a:xfrm>
          <a:prstGeom prst="rect">
            <a:avLst/>
          </a:prstGeom>
          <a:noFill/>
          <a:ln w="9525">
            <a:noFill/>
            <a:miter lim="800000"/>
            <a:headEnd/>
            <a:tailEnd/>
          </a:ln>
        </p:spPr>
        <p:txBody>
          <a:bodyPr wrap="none" lIns="92075" tIns="46038" rIns="92075" bIns="46038">
            <a:prstTxWarp prst="textNoShape">
              <a:avLst/>
            </a:prstTxWarp>
            <a:spAutoFit/>
          </a:bodyPr>
          <a:lstStyle/>
          <a:p>
            <a:r>
              <a:rPr lang="en-US" sz="1300" b="1">
                <a:solidFill>
                  <a:srgbClr val="000000"/>
                </a:solidFill>
              </a:rPr>
              <a:t>Change in 85th Percentile Speed, mi/h</a:t>
            </a:r>
          </a:p>
        </p:txBody>
      </p:sp>
      <p:sp>
        <p:nvSpPr>
          <p:cNvPr id="36904" name="Line 41"/>
          <p:cNvSpPr>
            <a:spLocks noChangeShapeType="1"/>
          </p:cNvSpPr>
          <p:nvPr/>
        </p:nvSpPr>
        <p:spPr bwMode="auto">
          <a:xfrm flipV="1">
            <a:off x="2514600" y="5768975"/>
            <a:ext cx="0" cy="58738"/>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05" name="Rectangle 42"/>
          <p:cNvSpPr>
            <a:spLocks noChangeArrowheads="1"/>
          </p:cNvSpPr>
          <p:nvPr/>
        </p:nvSpPr>
        <p:spPr bwMode="auto">
          <a:xfrm>
            <a:off x="2135188" y="5843588"/>
            <a:ext cx="758825" cy="2603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100">
                <a:solidFill>
                  <a:srgbClr val="000000"/>
                </a:solidFill>
              </a:rPr>
              <a:t>-15 &amp; -20</a:t>
            </a:r>
          </a:p>
        </p:txBody>
      </p:sp>
      <p:sp>
        <p:nvSpPr>
          <p:cNvPr id="36906" name="Line 43"/>
          <p:cNvSpPr>
            <a:spLocks noChangeShapeType="1"/>
          </p:cNvSpPr>
          <p:nvPr/>
        </p:nvSpPr>
        <p:spPr bwMode="auto">
          <a:xfrm flipV="1">
            <a:off x="3586163" y="5768975"/>
            <a:ext cx="0" cy="58738"/>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07" name="Rectangle 44"/>
          <p:cNvSpPr>
            <a:spLocks noChangeArrowheads="1"/>
          </p:cNvSpPr>
          <p:nvPr/>
        </p:nvSpPr>
        <p:spPr bwMode="auto">
          <a:xfrm>
            <a:off x="3395663" y="5843588"/>
            <a:ext cx="385762" cy="2603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100">
                <a:solidFill>
                  <a:srgbClr val="000000"/>
                </a:solidFill>
              </a:rPr>
              <a:t>-10</a:t>
            </a:r>
          </a:p>
        </p:txBody>
      </p:sp>
      <p:sp>
        <p:nvSpPr>
          <p:cNvPr id="36908" name="Line 45"/>
          <p:cNvSpPr>
            <a:spLocks noChangeShapeType="1"/>
          </p:cNvSpPr>
          <p:nvPr/>
        </p:nvSpPr>
        <p:spPr bwMode="auto">
          <a:xfrm flipV="1">
            <a:off x="4656138" y="5768975"/>
            <a:ext cx="0" cy="58738"/>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09" name="Rectangle 46"/>
          <p:cNvSpPr>
            <a:spLocks noChangeArrowheads="1"/>
          </p:cNvSpPr>
          <p:nvPr/>
        </p:nvSpPr>
        <p:spPr bwMode="auto">
          <a:xfrm>
            <a:off x="4502150" y="5843588"/>
            <a:ext cx="307975" cy="2603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100">
                <a:solidFill>
                  <a:srgbClr val="000000"/>
                </a:solidFill>
              </a:rPr>
              <a:t>-5</a:t>
            </a:r>
          </a:p>
        </p:txBody>
      </p:sp>
      <p:sp>
        <p:nvSpPr>
          <p:cNvPr id="36910" name="Line 47"/>
          <p:cNvSpPr>
            <a:spLocks noChangeShapeType="1"/>
          </p:cNvSpPr>
          <p:nvPr/>
        </p:nvSpPr>
        <p:spPr bwMode="auto">
          <a:xfrm flipV="1">
            <a:off x="5727700" y="5768975"/>
            <a:ext cx="0" cy="58738"/>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11" name="Rectangle 48"/>
          <p:cNvSpPr>
            <a:spLocks noChangeArrowheads="1"/>
          </p:cNvSpPr>
          <p:nvPr/>
        </p:nvSpPr>
        <p:spPr bwMode="auto">
          <a:xfrm>
            <a:off x="5556250" y="5843588"/>
            <a:ext cx="342900" cy="2603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100">
                <a:solidFill>
                  <a:srgbClr val="000000"/>
                </a:solidFill>
              </a:rPr>
              <a:t>+5</a:t>
            </a:r>
          </a:p>
        </p:txBody>
      </p:sp>
      <p:sp>
        <p:nvSpPr>
          <p:cNvPr id="36912" name="Line 49"/>
          <p:cNvSpPr>
            <a:spLocks noChangeShapeType="1"/>
          </p:cNvSpPr>
          <p:nvPr/>
        </p:nvSpPr>
        <p:spPr bwMode="auto">
          <a:xfrm flipV="1">
            <a:off x="6794500" y="5768975"/>
            <a:ext cx="0" cy="58738"/>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13" name="Rectangle 50"/>
          <p:cNvSpPr>
            <a:spLocks noChangeArrowheads="1"/>
          </p:cNvSpPr>
          <p:nvPr/>
        </p:nvSpPr>
        <p:spPr bwMode="auto">
          <a:xfrm>
            <a:off x="6380163" y="5843588"/>
            <a:ext cx="828675" cy="2603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100">
                <a:solidFill>
                  <a:srgbClr val="000000"/>
                </a:solidFill>
              </a:rPr>
              <a:t>+10 &amp; +15</a:t>
            </a:r>
          </a:p>
        </p:txBody>
      </p:sp>
      <p:sp>
        <p:nvSpPr>
          <p:cNvPr id="36914" name="Rectangle 51"/>
          <p:cNvSpPr>
            <a:spLocks noChangeArrowheads="1"/>
          </p:cNvSpPr>
          <p:nvPr/>
        </p:nvSpPr>
        <p:spPr bwMode="auto">
          <a:xfrm>
            <a:off x="3178175" y="6034088"/>
            <a:ext cx="3021013" cy="293687"/>
          </a:xfrm>
          <a:prstGeom prst="rect">
            <a:avLst/>
          </a:prstGeom>
          <a:noFill/>
          <a:ln w="9525">
            <a:noFill/>
            <a:miter lim="800000"/>
            <a:headEnd/>
            <a:tailEnd/>
          </a:ln>
        </p:spPr>
        <p:txBody>
          <a:bodyPr wrap="none" lIns="92075" tIns="46038" rIns="92075" bIns="46038">
            <a:prstTxWarp prst="textNoShape">
              <a:avLst/>
            </a:prstTxWarp>
            <a:spAutoFit/>
          </a:bodyPr>
          <a:lstStyle/>
          <a:p>
            <a:r>
              <a:rPr lang="en-US" sz="1300" b="1">
                <a:solidFill>
                  <a:srgbClr val="000000"/>
                </a:solidFill>
              </a:rPr>
              <a:t>Change in Posted Speed Limit, mi/h</a:t>
            </a:r>
          </a:p>
        </p:txBody>
      </p:sp>
      <p:sp>
        <p:nvSpPr>
          <p:cNvPr id="36915" name="Rectangle 52"/>
          <p:cNvSpPr>
            <a:spLocks noChangeArrowheads="1"/>
          </p:cNvSpPr>
          <p:nvPr/>
        </p:nvSpPr>
        <p:spPr bwMode="auto">
          <a:xfrm>
            <a:off x="2443163" y="2901950"/>
            <a:ext cx="157162" cy="835025"/>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16" name="Rectangle 53"/>
          <p:cNvSpPr>
            <a:spLocks noChangeArrowheads="1"/>
          </p:cNvSpPr>
          <p:nvPr/>
        </p:nvSpPr>
        <p:spPr bwMode="auto">
          <a:xfrm>
            <a:off x="3514725" y="2901950"/>
            <a:ext cx="157163" cy="835025"/>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17" name="Rectangle 54"/>
          <p:cNvSpPr>
            <a:spLocks noChangeArrowheads="1"/>
          </p:cNvSpPr>
          <p:nvPr/>
        </p:nvSpPr>
        <p:spPr bwMode="auto">
          <a:xfrm>
            <a:off x="4584700" y="3321050"/>
            <a:ext cx="160338" cy="415925"/>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18" name="Rectangle 55"/>
          <p:cNvSpPr>
            <a:spLocks noChangeArrowheads="1"/>
          </p:cNvSpPr>
          <p:nvPr/>
        </p:nvSpPr>
        <p:spPr bwMode="auto">
          <a:xfrm>
            <a:off x="5654675" y="2479675"/>
            <a:ext cx="150813" cy="1257300"/>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19" name="Rectangle 56"/>
          <p:cNvSpPr>
            <a:spLocks noChangeArrowheads="1"/>
          </p:cNvSpPr>
          <p:nvPr/>
        </p:nvSpPr>
        <p:spPr bwMode="auto">
          <a:xfrm>
            <a:off x="6723063" y="2479675"/>
            <a:ext cx="157162" cy="1257300"/>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0" name="Rectangle 57"/>
          <p:cNvSpPr>
            <a:spLocks noChangeArrowheads="1"/>
          </p:cNvSpPr>
          <p:nvPr/>
        </p:nvSpPr>
        <p:spPr bwMode="auto">
          <a:xfrm>
            <a:off x="2443163" y="3738563"/>
            <a:ext cx="157162" cy="422275"/>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1" name="Rectangle 58"/>
          <p:cNvSpPr>
            <a:spLocks noChangeArrowheads="1"/>
          </p:cNvSpPr>
          <p:nvPr/>
        </p:nvSpPr>
        <p:spPr bwMode="auto">
          <a:xfrm>
            <a:off x="3514725" y="3738563"/>
            <a:ext cx="157163" cy="831850"/>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2" name="Rectangle 59"/>
          <p:cNvSpPr>
            <a:spLocks noChangeArrowheads="1"/>
          </p:cNvSpPr>
          <p:nvPr/>
        </p:nvSpPr>
        <p:spPr bwMode="auto">
          <a:xfrm>
            <a:off x="4584700" y="3738563"/>
            <a:ext cx="160338" cy="831850"/>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3" name="Rectangle 60"/>
          <p:cNvSpPr>
            <a:spLocks noChangeArrowheads="1"/>
          </p:cNvSpPr>
          <p:nvPr/>
        </p:nvSpPr>
        <p:spPr bwMode="auto">
          <a:xfrm>
            <a:off x="5654675" y="3738563"/>
            <a:ext cx="150813" cy="1258887"/>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4" name="Rectangle 61"/>
          <p:cNvSpPr>
            <a:spLocks noChangeArrowheads="1"/>
          </p:cNvSpPr>
          <p:nvPr/>
        </p:nvSpPr>
        <p:spPr bwMode="auto">
          <a:xfrm>
            <a:off x="6723063" y="3738563"/>
            <a:ext cx="157162" cy="831850"/>
          </a:xfrm>
          <a:prstGeom prst="rect">
            <a:avLst/>
          </a:prstGeom>
          <a:solidFill>
            <a:srgbClr val="0000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6925" name="Freeform 62"/>
          <p:cNvSpPr>
            <a:spLocks/>
          </p:cNvSpPr>
          <p:nvPr/>
        </p:nvSpPr>
        <p:spPr bwMode="auto">
          <a:xfrm>
            <a:off x="2514600" y="3535363"/>
            <a:ext cx="4281488" cy="319087"/>
          </a:xfrm>
          <a:custGeom>
            <a:avLst/>
            <a:gdLst>
              <a:gd name="T0" fmla="*/ 0 w 2697"/>
              <a:gd name="T1" fmla="*/ 385582508 h 201"/>
              <a:gd name="T2" fmla="*/ 1701104874 w 2697"/>
              <a:gd name="T3" fmla="*/ 370461594 h 201"/>
              <a:gd name="T4" fmla="*/ 2147483647 w 2697"/>
              <a:gd name="T5" fmla="*/ 504030460 h 201"/>
              <a:gd name="T6" fmla="*/ 2147483647 w 2697"/>
              <a:gd name="T7" fmla="*/ 413304977 h 201"/>
              <a:gd name="T8" fmla="*/ 2147483647 w 2697"/>
              <a:gd name="T9" fmla="*/ 0 h 201"/>
              <a:gd name="T10" fmla="*/ 0 60000 65536"/>
              <a:gd name="T11" fmla="*/ 0 60000 65536"/>
              <a:gd name="T12" fmla="*/ 0 60000 65536"/>
              <a:gd name="T13" fmla="*/ 0 60000 65536"/>
              <a:gd name="T14" fmla="*/ 0 60000 65536"/>
              <a:gd name="T15" fmla="*/ 0 w 2697"/>
              <a:gd name="T16" fmla="*/ 0 h 201"/>
              <a:gd name="T17" fmla="*/ 2697 w 2697"/>
              <a:gd name="T18" fmla="*/ 201 h 201"/>
            </a:gdLst>
            <a:ahLst/>
            <a:cxnLst>
              <a:cxn ang="T10">
                <a:pos x="T0" y="T1"/>
              </a:cxn>
              <a:cxn ang="T11">
                <a:pos x="T2" y="T3"/>
              </a:cxn>
              <a:cxn ang="T12">
                <a:pos x="T4" y="T5"/>
              </a:cxn>
              <a:cxn ang="T13">
                <a:pos x="T6" y="T7"/>
              </a:cxn>
              <a:cxn ang="T14">
                <a:pos x="T8" y="T9"/>
              </a:cxn>
            </a:cxnLst>
            <a:rect l="T15" t="T16" r="T17" b="T18"/>
            <a:pathLst>
              <a:path w="2697" h="201">
                <a:moveTo>
                  <a:pt x="0" y="153"/>
                </a:moveTo>
                <a:lnTo>
                  <a:pt x="675" y="147"/>
                </a:lnTo>
                <a:lnTo>
                  <a:pt x="1349" y="200"/>
                </a:lnTo>
                <a:lnTo>
                  <a:pt x="2024" y="164"/>
                </a:lnTo>
                <a:lnTo>
                  <a:pt x="2696" y="0"/>
                </a:lnTo>
              </a:path>
            </a:pathLst>
          </a:custGeom>
          <a:noFill/>
          <a:ln w="12700" cap="rnd">
            <a:solidFill>
              <a:srgbClr val="000000"/>
            </a:solidFill>
            <a:round/>
            <a:headEnd type="none" w="sm" len="sm"/>
            <a:tailEnd type="none" w="sm" len="sm"/>
          </a:ln>
        </p:spPr>
        <p:txBody>
          <a:bodyPr>
            <a:prstTxWarp prst="textNoShape">
              <a:avLst/>
            </a:prstTxWarp>
          </a:bodyPr>
          <a:lstStyle/>
          <a:p>
            <a:endParaRPr lang="en-US">
              <a:latin typeface="Times New Roman" charset="0"/>
            </a:endParaRPr>
          </a:p>
        </p:txBody>
      </p:sp>
      <p:sp>
        <p:nvSpPr>
          <p:cNvPr id="36926" name="Oval 63"/>
          <p:cNvSpPr>
            <a:spLocks noChangeArrowheads="1"/>
          </p:cNvSpPr>
          <p:nvPr/>
        </p:nvSpPr>
        <p:spPr bwMode="auto">
          <a:xfrm>
            <a:off x="2457450" y="3736975"/>
            <a:ext cx="115888" cy="84138"/>
          </a:xfrm>
          <a:prstGeom prst="ellipse">
            <a:avLst/>
          </a:prstGeom>
          <a:solidFill>
            <a:srgbClr val="FFFF00"/>
          </a:solidFill>
          <a:ln w="12700">
            <a:solidFill>
              <a:srgbClr val="000000"/>
            </a:solidFill>
            <a:round/>
            <a:headEnd/>
            <a:tailEnd/>
          </a:ln>
        </p:spPr>
        <p:txBody>
          <a:bodyPr wrap="none" anchor="ctr">
            <a:prstTxWarp prst="textNoShape">
              <a:avLst/>
            </a:prstTxWarp>
          </a:bodyPr>
          <a:lstStyle/>
          <a:p>
            <a:endParaRPr lang="en-US">
              <a:latin typeface="Times New Roman" charset="0"/>
            </a:endParaRPr>
          </a:p>
        </p:txBody>
      </p:sp>
      <p:sp>
        <p:nvSpPr>
          <p:cNvPr id="36927" name="Oval 64"/>
          <p:cNvSpPr>
            <a:spLocks noChangeArrowheads="1"/>
          </p:cNvSpPr>
          <p:nvPr/>
        </p:nvSpPr>
        <p:spPr bwMode="auto">
          <a:xfrm>
            <a:off x="3527425" y="3725863"/>
            <a:ext cx="115888" cy="84137"/>
          </a:xfrm>
          <a:prstGeom prst="ellipse">
            <a:avLst/>
          </a:prstGeom>
          <a:solidFill>
            <a:srgbClr val="FFFF00"/>
          </a:solidFill>
          <a:ln w="12700">
            <a:solidFill>
              <a:srgbClr val="000000"/>
            </a:solidFill>
            <a:round/>
            <a:headEnd/>
            <a:tailEnd/>
          </a:ln>
        </p:spPr>
        <p:txBody>
          <a:bodyPr wrap="none" anchor="ctr">
            <a:prstTxWarp prst="textNoShape">
              <a:avLst/>
            </a:prstTxWarp>
          </a:bodyPr>
          <a:lstStyle/>
          <a:p>
            <a:endParaRPr lang="en-US">
              <a:latin typeface="Times New Roman" charset="0"/>
            </a:endParaRPr>
          </a:p>
        </p:txBody>
      </p:sp>
      <p:sp>
        <p:nvSpPr>
          <p:cNvPr id="36928" name="Oval 65"/>
          <p:cNvSpPr>
            <a:spLocks noChangeArrowheads="1"/>
          </p:cNvSpPr>
          <p:nvPr/>
        </p:nvSpPr>
        <p:spPr bwMode="auto">
          <a:xfrm>
            <a:off x="4598988" y="3810000"/>
            <a:ext cx="115887" cy="84138"/>
          </a:xfrm>
          <a:prstGeom prst="ellipse">
            <a:avLst/>
          </a:prstGeom>
          <a:solidFill>
            <a:srgbClr val="FFFF00"/>
          </a:solidFill>
          <a:ln w="12700">
            <a:solidFill>
              <a:srgbClr val="000000"/>
            </a:solidFill>
            <a:round/>
            <a:headEnd/>
            <a:tailEnd/>
          </a:ln>
        </p:spPr>
        <p:txBody>
          <a:bodyPr wrap="none" anchor="ctr">
            <a:prstTxWarp prst="textNoShape">
              <a:avLst/>
            </a:prstTxWarp>
          </a:bodyPr>
          <a:lstStyle/>
          <a:p>
            <a:endParaRPr lang="en-US">
              <a:latin typeface="Times New Roman" charset="0"/>
            </a:endParaRPr>
          </a:p>
        </p:txBody>
      </p:sp>
      <p:sp>
        <p:nvSpPr>
          <p:cNvPr id="36929" name="Oval 66"/>
          <p:cNvSpPr>
            <a:spLocks noChangeArrowheads="1"/>
          </p:cNvSpPr>
          <p:nvPr/>
        </p:nvSpPr>
        <p:spPr bwMode="auto">
          <a:xfrm>
            <a:off x="5668963" y="3754438"/>
            <a:ext cx="115887" cy="84137"/>
          </a:xfrm>
          <a:prstGeom prst="ellipse">
            <a:avLst/>
          </a:prstGeom>
          <a:solidFill>
            <a:srgbClr val="FFFF00"/>
          </a:solidFill>
          <a:ln w="12700">
            <a:solidFill>
              <a:srgbClr val="000000"/>
            </a:solidFill>
            <a:round/>
            <a:headEnd/>
            <a:tailEnd/>
          </a:ln>
        </p:spPr>
        <p:txBody>
          <a:bodyPr wrap="none" anchor="ctr">
            <a:prstTxWarp prst="textNoShape">
              <a:avLst/>
            </a:prstTxWarp>
          </a:bodyPr>
          <a:lstStyle/>
          <a:p>
            <a:endParaRPr lang="en-US">
              <a:latin typeface="Times New Roman" charset="0"/>
            </a:endParaRPr>
          </a:p>
        </p:txBody>
      </p:sp>
      <p:sp>
        <p:nvSpPr>
          <p:cNvPr id="36930" name="Oval 67"/>
          <p:cNvSpPr>
            <a:spLocks noChangeArrowheads="1"/>
          </p:cNvSpPr>
          <p:nvPr/>
        </p:nvSpPr>
        <p:spPr bwMode="auto">
          <a:xfrm>
            <a:off x="6735763" y="3494088"/>
            <a:ext cx="117475" cy="84137"/>
          </a:xfrm>
          <a:prstGeom prst="ellipse">
            <a:avLst/>
          </a:prstGeom>
          <a:solidFill>
            <a:srgbClr val="FFFF00"/>
          </a:solidFill>
          <a:ln w="12700">
            <a:solidFill>
              <a:srgbClr val="000000"/>
            </a:solidFill>
            <a:round/>
            <a:headEnd/>
            <a:tailEnd/>
          </a:ln>
        </p:spPr>
        <p:txBody>
          <a:bodyPr wrap="none" anchor="ctr">
            <a:prstTxWarp prst="textNoShape">
              <a:avLst/>
            </a:prstTxWarp>
          </a:bodyPr>
          <a:lstStyle/>
          <a:p>
            <a:endParaRPr lang="en-US">
              <a:latin typeface="Times New Roman" charset="0"/>
            </a:endParaRPr>
          </a:p>
        </p:txBody>
      </p:sp>
      <p:sp>
        <p:nvSpPr>
          <p:cNvPr id="36931" name="Rectangle 68"/>
          <p:cNvSpPr>
            <a:spLocks noChangeArrowheads="1"/>
          </p:cNvSpPr>
          <p:nvPr/>
        </p:nvSpPr>
        <p:spPr bwMode="auto">
          <a:xfrm>
            <a:off x="5859463" y="2832100"/>
            <a:ext cx="657225" cy="244475"/>
          </a:xfrm>
          <a:prstGeom prst="rect">
            <a:avLst/>
          </a:prstGeom>
          <a:noFill/>
          <a:ln w="9525">
            <a:noFill/>
            <a:miter lim="800000"/>
            <a:headEnd/>
            <a:tailEnd/>
          </a:ln>
        </p:spPr>
        <p:txBody>
          <a:bodyPr wrap="none" lIns="92075" tIns="46038" rIns="92075" bIns="46038">
            <a:prstTxWarp prst="textNoShape">
              <a:avLst/>
            </a:prstTxWarp>
            <a:spAutoFit/>
          </a:bodyPr>
          <a:lstStyle/>
          <a:p>
            <a:r>
              <a:rPr lang="en-US" sz="1000">
                <a:solidFill>
                  <a:srgbClr val="000000"/>
                </a:solidFill>
              </a:rPr>
              <a:t>Average</a:t>
            </a:r>
          </a:p>
        </p:txBody>
      </p:sp>
      <p:sp>
        <p:nvSpPr>
          <p:cNvPr id="36932" name="Rectangle 69"/>
          <p:cNvSpPr>
            <a:spLocks noChangeArrowheads="1"/>
          </p:cNvSpPr>
          <p:nvPr/>
        </p:nvSpPr>
        <p:spPr bwMode="auto">
          <a:xfrm>
            <a:off x="5859463" y="3000375"/>
            <a:ext cx="628650" cy="244475"/>
          </a:xfrm>
          <a:prstGeom prst="rect">
            <a:avLst/>
          </a:prstGeom>
          <a:noFill/>
          <a:ln w="9525">
            <a:noFill/>
            <a:miter lim="800000"/>
            <a:headEnd/>
            <a:tailEnd/>
          </a:ln>
        </p:spPr>
        <p:txBody>
          <a:bodyPr wrap="none" lIns="92075" tIns="46038" rIns="92075" bIns="46038">
            <a:prstTxWarp prst="textNoShape">
              <a:avLst/>
            </a:prstTxWarp>
            <a:spAutoFit/>
          </a:bodyPr>
          <a:lstStyle/>
          <a:p>
            <a:r>
              <a:rPr lang="en-US" sz="1000">
                <a:solidFill>
                  <a:srgbClr val="000000"/>
                </a:solidFill>
              </a:rPr>
              <a:t>Change</a:t>
            </a:r>
          </a:p>
        </p:txBody>
      </p:sp>
      <p:sp>
        <p:nvSpPr>
          <p:cNvPr id="36933" name="Rectangle 70"/>
          <p:cNvSpPr>
            <a:spLocks noChangeArrowheads="1"/>
          </p:cNvSpPr>
          <p:nvPr/>
        </p:nvSpPr>
        <p:spPr bwMode="auto">
          <a:xfrm>
            <a:off x="4483100" y="2247900"/>
            <a:ext cx="788988" cy="260350"/>
          </a:xfrm>
          <a:prstGeom prst="rect">
            <a:avLst/>
          </a:prstGeom>
          <a:noFill/>
          <a:ln w="9525">
            <a:noFill/>
            <a:miter lim="800000"/>
            <a:headEnd/>
            <a:tailEnd/>
          </a:ln>
        </p:spPr>
        <p:txBody>
          <a:bodyPr wrap="none" lIns="92075" tIns="46038" rIns="92075" bIns="46038">
            <a:prstTxWarp prst="textNoShape">
              <a:avLst/>
            </a:prstTxWarp>
            <a:spAutoFit/>
          </a:bodyPr>
          <a:lstStyle/>
          <a:p>
            <a:r>
              <a:rPr lang="en-US" sz="1100">
                <a:solidFill>
                  <a:srgbClr val="000000"/>
                </a:solidFill>
              </a:rPr>
              <a:t>Maximum</a:t>
            </a:r>
          </a:p>
        </p:txBody>
      </p:sp>
      <p:sp>
        <p:nvSpPr>
          <p:cNvPr id="36934" name="Rectangle 71"/>
          <p:cNvSpPr>
            <a:spLocks noChangeArrowheads="1"/>
          </p:cNvSpPr>
          <p:nvPr/>
        </p:nvSpPr>
        <p:spPr bwMode="auto">
          <a:xfrm>
            <a:off x="4483100" y="2416175"/>
            <a:ext cx="720725" cy="260350"/>
          </a:xfrm>
          <a:prstGeom prst="rect">
            <a:avLst/>
          </a:prstGeom>
          <a:noFill/>
          <a:ln w="9525">
            <a:noFill/>
            <a:miter lim="800000"/>
            <a:headEnd/>
            <a:tailEnd/>
          </a:ln>
        </p:spPr>
        <p:txBody>
          <a:bodyPr wrap="none" lIns="92075" tIns="46038" rIns="92075" bIns="46038">
            <a:prstTxWarp prst="textNoShape">
              <a:avLst/>
            </a:prstTxWarp>
            <a:spAutoFit/>
          </a:bodyPr>
          <a:lstStyle/>
          <a:p>
            <a:r>
              <a:rPr lang="en-US" sz="1100">
                <a:solidFill>
                  <a:srgbClr val="000000"/>
                </a:solidFill>
              </a:rPr>
              <a:t>Increase</a:t>
            </a:r>
          </a:p>
        </p:txBody>
      </p:sp>
      <p:sp>
        <p:nvSpPr>
          <p:cNvPr id="36935" name="Rectangle 72"/>
          <p:cNvSpPr>
            <a:spLocks noChangeArrowheads="1"/>
          </p:cNvSpPr>
          <p:nvPr/>
        </p:nvSpPr>
        <p:spPr bwMode="auto">
          <a:xfrm>
            <a:off x="4527550" y="4781550"/>
            <a:ext cx="788988" cy="260350"/>
          </a:xfrm>
          <a:prstGeom prst="rect">
            <a:avLst/>
          </a:prstGeom>
          <a:noFill/>
          <a:ln w="9525">
            <a:noFill/>
            <a:miter lim="800000"/>
            <a:headEnd/>
            <a:tailEnd/>
          </a:ln>
        </p:spPr>
        <p:txBody>
          <a:bodyPr wrap="none" lIns="92075" tIns="46038" rIns="92075" bIns="46038">
            <a:prstTxWarp prst="textNoShape">
              <a:avLst/>
            </a:prstTxWarp>
            <a:spAutoFit/>
          </a:bodyPr>
          <a:lstStyle/>
          <a:p>
            <a:r>
              <a:rPr lang="en-US" sz="1100">
                <a:solidFill>
                  <a:srgbClr val="000000"/>
                </a:solidFill>
              </a:rPr>
              <a:t>Maximum</a:t>
            </a:r>
          </a:p>
        </p:txBody>
      </p:sp>
      <p:sp>
        <p:nvSpPr>
          <p:cNvPr id="36936" name="Rectangle 73"/>
          <p:cNvSpPr>
            <a:spLocks noChangeArrowheads="1"/>
          </p:cNvSpPr>
          <p:nvPr/>
        </p:nvSpPr>
        <p:spPr bwMode="auto">
          <a:xfrm>
            <a:off x="4527550" y="4951413"/>
            <a:ext cx="782638" cy="260350"/>
          </a:xfrm>
          <a:prstGeom prst="rect">
            <a:avLst/>
          </a:prstGeom>
          <a:noFill/>
          <a:ln w="9525">
            <a:noFill/>
            <a:miter lim="800000"/>
            <a:headEnd/>
            <a:tailEnd/>
          </a:ln>
        </p:spPr>
        <p:txBody>
          <a:bodyPr wrap="none" lIns="92075" tIns="46038" rIns="92075" bIns="46038">
            <a:prstTxWarp prst="textNoShape">
              <a:avLst/>
            </a:prstTxWarp>
            <a:spAutoFit/>
          </a:bodyPr>
          <a:lstStyle/>
          <a:p>
            <a:r>
              <a:rPr lang="en-US" sz="1100">
                <a:solidFill>
                  <a:srgbClr val="000000"/>
                </a:solidFill>
              </a:rPr>
              <a:t>Decrease</a:t>
            </a:r>
          </a:p>
        </p:txBody>
      </p:sp>
      <p:sp>
        <p:nvSpPr>
          <p:cNvPr id="36937" name="Line 74"/>
          <p:cNvSpPr>
            <a:spLocks noChangeShapeType="1"/>
          </p:cNvSpPr>
          <p:nvPr/>
        </p:nvSpPr>
        <p:spPr bwMode="auto">
          <a:xfrm>
            <a:off x="5299075" y="4991100"/>
            <a:ext cx="1666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38" name="Freeform 75"/>
          <p:cNvSpPr>
            <a:spLocks/>
          </p:cNvSpPr>
          <p:nvPr/>
        </p:nvSpPr>
        <p:spPr bwMode="auto">
          <a:xfrm>
            <a:off x="5465763" y="4914900"/>
            <a:ext cx="168275" cy="153988"/>
          </a:xfrm>
          <a:custGeom>
            <a:avLst/>
            <a:gdLst>
              <a:gd name="T0" fmla="*/ 0 w 106"/>
              <a:gd name="T1" fmla="*/ 120967893 h 97"/>
              <a:gd name="T2" fmla="*/ 0 w 106"/>
              <a:gd name="T3" fmla="*/ 241935786 h 97"/>
              <a:gd name="T4" fmla="*/ 264617200 w 106"/>
              <a:gd name="T5" fmla="*/ 120967893 h 97"/>
              <a:gd name="T6" fmla="*/ 0 w 106"/>
              <a:gd name="T7" fmla="*/ 0 h 97"/>
              <a:gd name="T8" fmla="*/ 0 w 106"/>
              <a:gd name="T9" fmla="*/ 120967893 h 97"/>
              <a:gd name="T10" fmla="*/ 0 60000 65536"/>
              <a:gd name="T11" fmla="*/ 0 60000 65536"/>
              <a:gd name="T12" fmla="*/ 0 60000 65536"/>
              <a:gd name="T13" fmla="*/ 0 60000 65536"/>
              <a:gd name="T14" fmla="*/ 0 60000 65536"/>
              <a:gd name="T15" fmla="*/ 0 w 106"/>
              <a:gd name="T16" fmla="*/ 0 h 97"/>
              <a:gd name="T17" fmla="*/ 106 w 106"/>
              <a:gd name="T18" fmla="*/ 97 h 97"/>
            </a:gdLst>
            <a:ahLst/>
            <a:cxnLst>
              <a:cxn ang="T10">
                <a:pos x="T0" y="T1"/>
              </a:cxn>
              <a:cxn ang="T11">
                <a:pos x="T2" y="T3"/>
              </a:cxn>
              <a:cxn ang="T12">
                <a:pos x="T4" y="T5"/>
              </a:cxn>
              <a:cxn ang="T13">
                <a:pos x="T6" y="T7"/>
              </a:cxn>
              <a:cxn ang="T14">
                <a:pos x="T8" y="T9"/>
              </a:cxn>
            </a:cxnLst>
            <a:rect l="T15" t="T16" r="T17" b="T18"/>
            <a:pathLst>
              <a:path w="106" h="97">
                <a:moveTo>
                  <a:pt x="0" y="48"/>
                </a:moveTo>
                <a:lnTo>
                  <a:pt x="0" y="96"/>
                </a:lnTo>
                <a:lnTo>
                  <a:pt x="105" y="48"/>
                </a:lnTo>
                <a:lnTo>
                  <a:pt x="0" y="0"/>
                </a:lnTo>
                <a:lnTo>
                  <a:pt x="0" y="48"/>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6939" name="Line 76"/>
          <p:cNvSpPr>
            <a:spLocks noChangeShapeType="1"/>
          </p:cNvSpPr>
          <p:nvPr/>
        </p:nvSpPr>
        <p:spPr bwMode="auto">
          <a:xfrm>
            <a:off x="5240338" y="2481263"/>
            <a:ext cx="201612"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40" name="Freeform 77"/>
          <p:cNvSpPr>
            <a:spLocks/>
          </p:cNvSpPr>
          <p:nvPr/>
        </p:nvSpPr>
        <p:spPr bwMode="auto">
          <a:xfrm>
            <a:off x="5441950" y="2405063"/>
            <a:ext cx="201613" cy="155575"/>
          </a:xfrm>
          <a:custGeom>
            <a:avLst/>
            <a:gdLst>
              <a:gd name="T0" fmla="*/ 0 w 127"/>
              <a:gd name="T1" fmla="*/ 120967500 h 98"/>
              <a:gd name="T2" fmla="*/ 0 w 127"/>
              <a:gd name="T3" fmla="*/ 244455950 h 98"/>
              <a:gd name="T4" fmla="*/ 317540475 w 127"/>
              <a:gd name="T5" fmla="*/ 120967500 h 98"/>
              <a:gd name="T6" fmla="*/ 0 w 127"/>
              <a:gd name="T7" fmla="*/ 0 h 98"/>
              <a:gd name="T8" fmla="*/ 0 w 127"/>
              <a:gd name="T9" fmla="*/ 120967500 h 98"/>
              <a:gd name="T10" fmla="*/ 0 60000 65536"/>
              <a:gd name="T11" fmla="*/ 0 60000 65536"/>
              <a:gd name="T12" fmla="*/ 0 60000 65536"/>
              <a:gd name="T13" fmla="*/ 0 60000 65536"/>
              <a:gd name="T14" fmla="*/ 0 60000 65536"/>
              <a:gd name="T15" fmla="*/ 0 w 127"/>
              <a:gd name="T16" fmla="*/ 0 h 98"/>
              <a:gd name="T17" fmla="*/ 127 w 127"/>
              <a:gd name="T18" fmla="*/ 98 h 98"/>
            </a:gdLst>
            <a:ahLst/>
            <a:cxnLst>
              <a:cxn ang="T10">
                <a:pos x="T0" y="T1"/>
              </a:cxn>
              <a:cxn ang="T11">
                <a:pos x="T2" y="T3"/>
              </a:cxn>
              <a:cxn ang="T12">
                <a:pos x="T4" y="T5"/>
              </a:cxn>
              <a:cxn ang="T13">
                <a:pos x="T6" y="T7"/>
              </a:cxn>
              <a:cxn ang="T14">
                <a:pos x="T8" y="T9"/>
              </a:cxn>
            </a:cxnLst>
            <a:rect l="T15" t="T16" r="T17" b="T18"/>
            <a:pathLst>
              <a:path w="127" h="98">
                <a:moveTo>
                  <a:pt x="0" y="48"/>
                </a:moveTo>
                <a:lnTo>
                  <a:pt x="0" y="97"/>
                </a:lnTo>
                <a:lnTo>
                  <a:pt x="126" y="48"/>
                </a:lnTo>
                <a:lnTo>
                  <a:pt x="0" y="0"/>
                </a:lnTo>
                <a:lnTo>
                  <a:pt x="0" y="48"/>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6941" name="Line 78"/>
          <p:cNvSpPr>
            <a:spLocks noChangeShapeType="1"/>
          </p:cNvSpPr>
          <p:nvPr/>
        </p:nvSpPr>
        <p:spPr bwMode="auto">
          <a:xfrm>
            <a:off x="6348413" y="3227388"/>
            <a:ext cx="169862" cy="155575"/>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6942" name="Freeform 79"/>
          <p:cNvSpPr>
            <a:spLocks/>
          </p:cNvSpPr>
          <p:nvPr/>
        </p:nvSpPr>
        <p:spPr bwMode="auto">
          <a:xfrm>
            <a:off x="6467475" y="3324225"/>
            <a:ext cx="219075" cy="212725"/>
          </a:xfrm>
          <a:custGeom>
            <a:avLst/>
            <a:gdLst>
              <a:gd name="T0" fmla="*/ 80645000 w 138"/>
              <a:gd name="T1" fmla="*/ 93246575 h 134"/>
              <a:gd name="T2" fmla="*/ 0 w 138"/>
              <a:gd name="T3" fmla="*/ 186491563 h 134"/>
              <a:gd name="T4" fmla="*/ 345262200 w 138"/>
              <a:gd name="T5" fmla="*/ 335181575 h 134"/>
              <a:gd name="T6" fmla="*/ 163810950 w 138"/>
              <a:gd name="T7" fmla="*/ 0 h 134"/>
              <a:gd name="T8" fmla="*/ 80645000 w 138"/>
              <a:gd name="T9" fmla="*/ 93246575 h 134"/>
              <a:gd name="T10" fmla="*/ 0 60000 65536"/>
              <a:gd name="T11" fmla="*/ 0 60000 65536"/>
              <a:gd name="T12" fmla="*/ 0 60000 65536"/>
              <a:gd name="T13" fmla="*/ 0 60000 65536"/>
              <a:gd name="T14" fmla="*/ 0 60000 65536"/>
              <a:gd name="T15" fmla="*/ 0 w 138"/>
              <a:gd name="T16" fmla="*/ 0 h 134"/>
              <a:gd name="T17" fmla="*/ 138 w 138"/>
              <a:gd name="T18" fmla="*/ 134 h 134"/>
            </a:gdLst>
            <a:ahLst/>
            <a:cxnLst>
              <a:cxn ang="T10">
                <a:pos x="T0" y="T1"/>
              </a:cxn>
              <a:cxn ang="T11">
                <a:pos x="T2" y="T3"/>
              </a:cxn>
              <a:cxn ang="T12">
                <a:pos x="T4" y="T5"/>
              </a:cxn>
              <a:cxn ang="T13">
                <a:pos x="T6" y="T7"/>
              </a:cxn>
              <a:cxn ang="T14">
                <a:pos x="T8" y="T9"/>
              </a:cxn>
            </a:cxnLst>
            <a:rect l="T15" t="T16" r="T17" b="T18"/>
            <a:pathLst>
              <a:path w="138" h="134">
                <a:moveTo>
                  <a:pt x="32" y="37"/>
                </a:moveTo>
                <a:lnTo>
                  <a:pt x="0" y="74"/>
                </a:lnTo>
                <a:lnTo>
                  <a:pt x="137" y="133"/>
                </a:lnTo>
                <a:lnTo>
                  <a:pt x="65" y="0"/>
                </a:lnTo>
                <a:lnTo>
                  <a:pt x="32" y="37"/>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pic>
        <p:nvPicPr>
          <p:cNvPr id="36943" name="Picture 80"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6944" name="TextBox 81"/>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36945" name="TextBox 82"/>
          <p:cNvSpPr txBox="1">
            <a:spLocks noChangeArrowheads="1"/>
          </p:cNvSpPr>
          <p:nvPr/>
        </p:nvSpPr>
        <p:spPr bwMode="auto">
          <a:xfrm>
            <a:off x="549275" y="6353175"/>
            <a:ext cx="4192588" cy="276225"/>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sp>
        <p:nvSpPr>
          <p:cNvPr id="36946" name="Title 1"/>
          <p:cNvSpPr>
            <a:spLocks noGrp="1"/>
          </p:cNvSpPr>
          <p:nvPr>
            <p:ph type="title"/>
          </p:nvPr>
        </p:nvSpPr>
        <p:spPr>
          <a:solidFill>
            <a:srgbClr val="0000FF"/>
          </a:solidFill>
        </p:spPr>
        <p:txBody>
          <a:bodyPr/>
          <a:lstStyle/>
          <a:p>
            <a:pPr eaLnBrk="1" hangingPunct="1"/>
            <a:r>
              <a:rPr lang="en-US" sz="4000" b="1" smtClean="0">
                <a:solidFill>
                  <a:srgbClr val="FFFFFF"/>
                </a:solidFill>
                <a:ea typeface="ＭＳ Ｐゴシック" charset="-128"/>
                <a:cs typeface="ＭＳ Ｐゴシック" charset="-128"/>
              </a:rPr>
              <a:t>SAFEST SPEED</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2800" smtClean="0">
                <a:solidFill>
                  <a:srgbClr val="FFFFFF"/>
                </a:solidFill>
                <a:ea typeface="ＭＳ Ｐゴシック" charset="-128"/>
                <a:cs typeface="ＭＳ Ｐゴシック" charset="-128"/>
              </a:rPr>
              <a:t>Built Up Areas – Behavior Doesn’t Change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 name="Rectangle 2"/>
          <p:cNvSpPr>
            <a:spLocks noChangeArrowheads="1"/>
          </p:cNvSpPr>
          <p:nvPr/>
        </p:nvSpPr>
        <p:spPr bwMode="auto">
          <a:xfrm>
            <a:off x="2897895" y="2497137"/>
            <a:ext cx="3444875" cy="3316288"/>
          </a:xfrm>
          <a:prstGeom prst="rect">
            <a:avLst/>
          </a:prstGeom>
          <a:gradFill flip="none" rotWithShape="1">
            <a:gsLst>
              <a:gs pos="22000">
                <a:srgbClr val="FFFF00">
                  <a:alpha val="43000"/>
                </a:srgbClr>
              </a:gs>
              <a:gs pos="86000">
                <a:srgbClr val="3366FF"/>
              </a:gs>
            </a:gsLst>
            <a:lin ang="5400000" scaled="0"/>
            <a:tileRect/>
          </a:gradFill>
          <a:ln w="12700">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37893" name="Rectangle 50"/>
          <p:cNvSpPr>
            <a:spLocks noChangeArrowheads="1"/>
          </p:cNvSpPr>
          <p:nvPr/>
        </p:nvSpPr>
        <p:spPr bwMode="auto">
          <a:xfrm>
            <a:off x="3408363" y="4159250"/>
            <a:ext cx="803275" cy="349250"/>
          </a:xfrm>
          <a:prstGeom prst="rect">
            <a:avLst/>
          </a:prstGeom>
          <a:solidFill>
            <a:srgbClr val="FFFF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pic>
        <p:nvPicPr>
          <p:cNvPr id="37894"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7895"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Accident Risk in Built Up Areas</a:t>
            </a:r>
          </a:p>
        </p:txBody>
      </p:sp>
      <p:sp>
        <p:nvSpPr>
          <p:cNvPr id="37897" name="TextBox 56"/>
          <p:cNvSpPr txBox="1">
            <a:spLocks noChangeArrowheads="1"/>
          </p:cNvSpPr>
          <p:nvPr/>
        </p:nvSpPr>
        <p:spPr bwMode="auto">
          <a:xfrm>
            <a:off x="549275" y="6248400"/>
            <a:ext cx="4192588" cy="277813"/>
          </a:xfrm>
          <a:prstGeom prst="rect">
            <a:avLst/>
          </a:prstGeom>
          <a:noFill/>
          <a:ln w="9525">
            <a:noFill/>
            <a:miter lim="800000"/>
            <a:headEnd/>
            <a:tailEnd/>
          </a:ln>
        </p:spPr>
        <p:txBody>
          <a:bodyPr>
            <a:prstTxWarp prst="textNoShape">
              <a:avLst/>
            </a:prstTxWarp>
            <a:spAutoFit/>
          </a:bodyPr>
          <a:lstStyle/>
          <a:p>
            <a:r>
              <a:rPr lang="en-US" sz="1200">
                <a:latin typeface="Times New Roman" charset="0"/>
              </a:rPr>
              <a:t>Source: FHWA Office of Safety and Traffic Operations R&amp;D</a:t>
            </a:r>
          </a:p>
        </p:txBody>
      </p:sp>
      <p:sp>
        <p:nvSpPr>
          <p:cNvPr id="37898" name="Rectangle 3"/>
          <p:cNvSpPr>
            <a:spLocks noChangeArrowheads="1"/>
          </p:cNvSpPr>
          <p:nvPr/>
        </p:nvSpPr>
        <p:spPr bwMode="auto">
          <a:xfrm>
            <a:off x="3408363" y="3240088"/>
            <a:ext cx="803275" cy="915987"/>
          </a:xfrm>
          <a:prstGeom prst="rect">
            <a:avLst/>
          </a:prstGeom>
          <a:solidFill>
            <a:srgbClr val="FFFF00"/>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7899" name="Rectangle 7"/>
          <p:cNvSpPr>
            <a:spLocks noChangeArrowheads="1"/>
          </p:cNvSpPr>
          <p:nvPr/>
        </p:nvSpPr>
        <p:spPr bwMode="auto">
          <a:xfrm rot="-5400000">
            <a:off x="1408113" y="4127500"/>
            <a:ext cx="2185987" cy="277813"/>
          </a:xfrm>
          <a:prstGeom prst="rect">
            <a:avLst/>
          </a:prstGeom>
          <a:noFill/>
          <a:ln w="9525">
            <a:noFill/>
            <a:miter lim="800000"/>
            <a:headEnd/>
            <a:tailEnd/>
          </a:ln>
        </p:spPr>
        <p:txBody>
          <a:bodyPr wrap="none" lIns="92075" tIns="46038" rIns="92075" bIns="46038">
            <a:prstTxWarp prst="textNoShape">
              <a:avLst/>
            </a:prstTxWarp>
            <a:spAutoFit/>
          </a:bodyPr>
          <a:lstStyle/>
          <a:p>
            <a:r>
              <a:rPr lang="en-US" sz="1200" b="1">
                <a:solidFill>
                  <a:srgbClr val="000000"/>
                </a:solidFill>
              </a:rPr>
              <a:t>Percent Change in Crashes</a:t>
            </a:r>
          </a:p>
        </p:txBody>
      </p:sp>
      <p:sp>
        <p:nvSpPr>
          <p:cNvPr id="37900" name="Rectangle 8"/>
          <p:cNvSpPr>
            <a:spLocks noChangeArrowheads="1"/>
          </p:cNvSpPr>
          <p:nvPr/>
        </p:nvSpPr>
        <p:spPr bwMode="auto">
          <a:xfrm>
            <a:off x="2889250" y="2479675"/>
            <a:ext cx="3455988" cy="3362325"/>
          </a:xfrm>
          <a:prstGeom prst="rect">
            <a:avLst/>
          </a:prstGeom>
          <a:noFill/>
          <a:ln w="9525">
            <a:noFill/>
            <a:miter lim="800000"/>
            <a:headEnd/>
            <a:tailEnd/>
          </a:ln>
        </p:spPr>
        <p:txBody>
          <a:bodyPr wrap="none" anchor="ctr">
            <a:prstTxWarp prst="textNoShape">
              <a:avLst/>
            </a:prstTxWarp>
          </a:bodyPr>
          <a:lstStyle/>
          <a:p>
            <a:endParaRPr lang="en-US">
              <a:latin typeface="Times New Roman" charset="0"/>
            </a:endParaRPr>
          </a:p>
        </p:txBody>
      </p:sp>
      <p:sp>
        <p:nvSpPr>
          <p:cNvPr id="37901" name="Line 9"/>
          <p:cNvSpPr>
            <a:spLocks noChangeShapeType="1"/>
          </p:cNvSpPr>
          <p:nvPr/>
        </p:nvSpPr>
        <p:spPr bwMode="auto">
          <a:xfrm>
            <a:off x="2889250" y="2479675"/>
            <a:ext cx="0" cy="334645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2" name="Line 10"/>
          <p:cNvSpPr>
            <a:spLocks noChangeShapeType="1"/>
          </p:cNvSpPr>
          <p:nvPr/>
        </p:nvSpPr>
        <p:spPr bwMode="auto">
          <a:xfrm>
            <a:off x="2889250" y="5826125"/>
            <a:ext cx="3446463"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3" name="Line 11"/>
          <p:cNvSpPr>
            <a:spLocks noChangeShapeType="1"/>
          </p:cNvSpPr>
          <p:nvPr/>
        </p:nvSpPr>
        <p:spPr bwMode="auto">
          <a:xfrm flipV="1">
            <a:off x="6335713" y="2479675"/>
            <a:ext cx="0" cy="334645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4" name="Line 12"/>
          <p:cNvSpPr>
            <a:spLocks noChangeShapeType="1"/>
          </p:cNvSpPr>
          <p:nvPr/>
        </p:nvSpPr>
        <p:spPr bwMode="auto">
          <a:xfrm flipH="1">
            <a:off x="2889250" y="2479675"/>
            <a:ext cx="3446463"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5" name="Line 13"/>
          <p:cNvSpPr>
            <a:spLocks noChangeShapeType="1"/>
          </p:cNvSpPr>
          <p:nvPr/>
        </p:nvSpPr>
        <p:spPr bwMode="auto">
          <a:xfrm>
            <a:off x="2857500" y="5826125"/>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6" name="Rectangle 14"/>
          <p:cNvSpPr>
            <a:spLocks noChangeArrowheads="1"/>
          </p:cNvSpPr>
          <p:nvPr/>
        </p:nvSpPr>
        <p:spPr bwMode="auto">
          <a:xfrm>
            <a:off x="2554288" y="5707063"/>
            <a:ext cx="3810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-50 </a:t>
            </a:r>
          </a:p>
        </p:txBody>
      </p:sp>
      <p:sp>
        <p:nvSpPr>
          <p:cNvPr id="37907" name="Line 15"/>
          <p:cNvSpPr>
            <a:spLocks noChangeShapeType="1"/>
          </p:cNvSpPr>
          <p:nvPr/>
        </p:nvSpPr>
        <p:spPr bwMode="auto">
          <a:xfrm>
            <a:off x="2857500" y="5489575"/>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08" name="Rectangle 17"/>
          <p:cNvSpPr>
            <a:spLocks noChangeArrowheads="1"/>
          </p:cNvSpPr>
          <p:nvPr/>
        </p:nvSpPr>
        <p:spPr bwMode="auto">
          <a:xfrm>
            <a:off x="2554288" y="5372100"/>
            <a:ext cx="3810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-40 </a:t>
            </a:r>
          </a:p>
        </p:txBody>
      </p:sp>
      <p:sp>
        <p:nvSpPr>
          <p:cNvPr id="37909" name="Line 18"/>
          <p:cNvSpPr>
            <a:spLocks noChangeShapeType="1"/>
          </p:cNvSpPr>
          <p:nvPr/>
        </p:nvSpPr>
        <p:spPr bwMode="auto">
          <a:xfrm>
            <a:off x="2857500" y="5156200"/>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10" name="Rectangle 20"/>
          <p:cNvSpPr>
            <a:spLocks noChangeArrowheads="1"/>
          </p:cNvSpPr>
          <p:nvPr/>
        </p:nvSpPr>
        <p:spPr bwMode="auto">
          <a:xfrm>
            <a:off x="2554288" y="5038725"/>
            <a:ext cx="3810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-30 </a:t>
            </a:r>
          </a:p>
        </p:txBody>
      </p:sp>
      <p:sp>
        <p:nvSpPr>
          <p:cNvPr id="37911" name="Line 21"/>
          <p:cNvSpPr>
            <a:spLocks noChangeShapeType="1"/>
          </p:cNvSpPr>
          <p:nvPr/>
        </p:nvSpPr>
        <p:spPr bwMode="auto">
          <a:xfrm>
            <a:off x="2857500" y="4821238"/>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12" name="Rectangle 23"/>
          <p:cNvSpPr>
            <a:spLocks noChangeArrowheads="1"/>
          </p:cNvSpPr>
          <p:nvPr/>
        </p:nvSpPr>
        <p:spPr bwMode="auto">
          <a:xfrm>
            <a:off x="2554288" y="4703763"/>
            <a:ext cx="3810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-20 </a:t>
            </a:r>
          </a:p>
        </p:txBody>
      </p:sp>
      <p:sp>
        <p:nvSpPr>
          <p:cNvPr id="37913" name="Line 24"/>
          <p:cNvSpPr>
            <a:spLocks noChangeShapeType="1"/>
          </p:cNvSpPr>
          <p:nvPr/>
        </p:nvSpPr>
        <p:spPr bwMode="auto">
          <a:xfrm>
            <a:off x="2857500" y="4487863"/>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14" name="Rectangle 26"/>
          <p:cNvSpPr>
            <a:spLocks noChangeArrowheads="1"/>
          </p:cNvSpPr>
          <p:nvPr/>
        </p:nvSpPr>
        <p:spPr bwMode="auto">
          <a:xfrm>
            <a:off x="2554288" y="4370388"/>
            <a:ext cx="3810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-10 </a:t>
            </a:r>
          </a:p>
        </p:txBody>
      </p:sp>
      <p:sp>
        <p:nvSpPr>
          <p:cNvPr id="37915" name="Line 27"/>
          <p:cNvSpPr>
            <a:spLocks noChangeShapeType="1"/>
          </p:cNvSpPr>
          <p:nvPr/>
        </p:nvSpPr>
        <p:spPr bwMode="auto">
          <a:xfrm>
            <a:off x="2857500" y="4152900"/>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16" name="Rectangle 29"/>
          <p:cNvSpPr>
            <a:spLocks noChangeArrowheads="1"/>
          </p:cNvSpPr>
          <p:nvPr/>
        </p:nvSpPr>
        <p:spPr bwMode="auto">
          <a:xfrm>
            <a:off x="2655888" y="4033838"/>
            <a:ext cx="2794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0 </a:t>
            </a:r>
          </a:p>
        </p:txBody>
      </p:sp>
      <p:sp>
        <p:nvSpPr>
          <p:cNvPr id="37917" name="Line 30"/>
          <p:cNvSpPr>
            <a:spLocks noChangeShapeType="1"/>
          </p:cNvSpPr>
          <p:nvPr/>
        </p:nvSpPr>
        <p:spPr bwMode="auto">
          <a:xfrm>
            <a:off x="2857500" y="3817938"/>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18" name="Rectangle 32"/>
          <p:cNvSpPr>
            <a:spLocks noChangeArrowheads="1"/>
          </p:cNvSpPr>
          <p:nvPr/>
        </p:nvSpPr>
        <p:spPr bwMode="auto">
          <a:xfrm>
            <a:off x="2592388" y="3698875"/>
            <a:ext cx="3429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10 </a:t>
            </a:r>
          </a:p>
        </p:txBody>
      </p:sp>
      <p:sp>
        <p:nvSpPr>
          <p:cNvPr id="37919" name="Line 33"/>
          <p:cNvSpPr>
            <a:spLocks noChangeShapeType="1"/>
          </p:cNvSpPr>
          <p:nvPr/>
        </p:nvSpPr>
        <p:spPr bwMode="auto">
          <a:xfrm>
            <a:off x="2857500" y="3484563"/>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0" name="Rectangle 35"/>
          <p:cNvSpPr>
            <a:spLocks noChangeArrowheads="1"/>
          </p:cNvSpPr>
          <p:nvPr/>
        </p:nvSpPr>
        <p:spPr bwMode="auto">
          <a:xfrm>
            <a:off x="2592388" y="3365500"/>
            <a:ext cx="3429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20 </a:t>
            </a:r>
          </a:p>
        </p:txBody>
      </p:sp>
      <p:sp>
        <p:nvSpPr>
          <p:cNvPr id="37921" name="Line 36"/>
          <p:cNvSpPr>
            <a:spLocks noChangeShapeType="1"/>
          </p:cNvSpPr>
          <p:nvPr/>
        </p:nvSpPr>
        <p:spPr bwMode="auto">
          <a:xfrm>
            <a:off x="2857500" y="3149600"/>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2" name="Rectangle 38"/>
          <p:cNvSpPr>
            <a:spLocks noChangeArrowheads="1"/>
          </p:cNvSpPr>
          <p:nvPr/>
        </p:nvSpPr>
        <p:spPr bwMode="auto">
          <a:xfrm>
            <a:off x="2592388" y="3030538"/>
            <a:ext cx="3429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30 </a:t>
            </a:r>
          </a:p>
        </p:txBody>
      </p:sp>
      <p:sp>
        <p:nvSpPr>
          <p:cNvPr id="37923" name="Line 39"/>
          <p:cNvSpPr>
            <a:spLocks noChangeShapeType="1"/>
          </p:cNvSpPr>
          <p:nvPr/>
        </p:nvSpPr>
        <p:spPr bwMode="auto">
          <a:xfrm>
            <a:off x="2857500" y="2816225"/>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4" name="Rectangle 41"/>
          <p:cNvSpPr>
            <a:spLocks noChangeArrowheads="1"/>
          </p:cNvSpPr>
          <p:nvPr/>
        </p:nvSpPr>
        <p:spPr bwMode="auto">
          <a:xfrm>
            <a:off x="2592388" y="2697163"/>
            <a:ext cx="3429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40 </a:t>
            </a:r>
          </a:p>
        </p:txBody>
      </p:sp>
      <p:sp>
        <p:nvSpPr>
          <p:cNvPr id="37925" name="Line 42"/>
          <p:cNvSpPr>
            <a:spLocks noChangeShapeType="1"/>
          </p:cNvSpPr>
          <p:nvPr/>
        </p:nvSpPr>
        <p:spPr bwMode="auto">
          <a:xfrm>
            <a:off x="2857500" y="2479675"/>
            <a:ext cx="65088"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6" name="Rectangle 43"/>
          <p:cNvSpPr>
            <a:spLocks noChangeArrowheads="1"/>
          </p:cNvSpPr>
          <p:nvPr/>
        </p:nvSpPr>
        <p:spPr bwMode="auto">
          <a:xfrm>
            <a:off x="2592388" y="2362200"/>
            <a:ext cx="342900" cy="228600"/>
          </a:xfrm>
          <a:prstGeom prst="rect">
            <a:avLst/>
          </a:prstGeom>
          <a:noFill/>
          <a:ln w="9525">
            <a:noFill/>
            <a:miter lim="800000"/>
            <a:headEnd/>
            <a:tailEnd/>
          </a:ln>
        </p:spPr>
        <p:txBody>
          <a:bodyPr wrap="none" lIns="92075" tIns="46038" rIns="92075" bIns="46038">
            <a:prstTxWarp prst="textNoShape">
              <a:avLst/>
            </a:prstTxWarp>
            <a:spAutoFit/>
          </a:bodyPr>
          <a:lstStyle/>
          <a:p>
            <a:pPr algn="r"/>
            <a:r>
              <a:rPr lang="en-US" sz="900">
                <a:solidFill>
                  <a:srgbClr val="000000"/>
                </a:solidFill>
              </a:rPr>
              <a:t>50 </a:t>
            </a:r>
          </a:p>
        </p:txBody>
      </p:sp>
      <p:sp>
        <p:nvSpPr>
          <p:cNvPr id="37927" name="Line 44"/>
          <p:cNvSpPr>
            <a:spLocks noChangeShapeType="1"/>
          </p:cNvSpPr>
          <p:nvPr/>
        </p:nvSpPr>
        <p:spPr bwMode="auto">
          <a:xfrm>
            <a:off x="2889250" y="4152900"/>
            <a:ext cx="3446463" cy="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8" name="Line 45"/>
          <p:cNvSpPr>
            <a:spLocks noChangeShapeType="1"/>
          </p:cNvSpPr>
          <p:nvPr/>
        </p:nvSpPr>
        <p:spPr bwMode="auto">
          <a:xfrm flipV="1">
            <a:off x="3806825" y="5778500"/>
            <a:ext cx="0" cy="47625"/>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29" name="Rectangle 46"/>
          <p:cNvSpPr>
            <a:spLocks noChangeArrowheads="1"/>
          </p:cNvSpPr>
          <p:nvPr/>
        </p:nvSpPr>
        <p:spPr bwMode="auto">
          <a:xfrm>
            <a:off x="3063875" y="5813425"/>
            <a:ext cx="1517650" cy="247650"/>
          </a:xfrm>
          <a:prstGeom prst="rect">
            <a:avLst/>
          </a:prstGeom>
          <a:noFill/>
          <a:ln w="9525">
            <a:noFill/>
            <a:miter lim="800000"/>
            <a:headEnd/>
            <a:tailEnd/>
          </a:ln>
        </p:spPr>
        <p:txBody>
          <a:bodyPr lIns="92075" tIns="46038" rIns="92075" bIns="46038">
            <a:prstTxWarp prst="textNoShape">
              <a:avLst/>
            </a:prstTxWarp>
            <a:spAutoFit/>
          </a:bodyPr>
          <a:lstStyle/>
          <a:p>
            <a:pPr algn="ctr"/>
            <a:r>
              <a:rPr lang="en-US" sz="1000" b="1">
                <a:solidFill>
                  <a:srgbClr val="000000"/>
                </a:solidFill>
              </a:rPr>
              <a:t>Lowering Speed Limit</a:t>
            </a:r>
          </a:p>
        </p:txBody>
      </p:sp>
      <p:sp>
        <p:nvSpPr>
          <p:cNvPr id="37930" name="Line 47"/>
          <p:cNvSpPr>
            <a:spLocks noChangeShapeType="1"/>
          </p:cNvSpPr>
          <p:nvPr/>
        </p:nvSpPr>
        <p:spPr bwMode="auto">
          <a:xfrm flipV="1">
            <a:off x="5421313" y="5778500"/>
            <a:ext cx="0" cy="47625"/>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31" name="Rectangle 48"/>
          <p:cNvSpPr>
            <a:spLocks noChangeArrowheads="1"/>
          </p:cNvSpPr>
          <p:nvPr/>
        </p:nvSpPr>
        <p:spPr bwMode="auto">
          <a:xfrm>
            <a:off x="4694238" y="5827713"/>
            <a:ext cx="1411287" cy="247650"/>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sz="1000" b="1">
                <a:solidFill>
                  <a:srgbClr val="000000"/>
                </a:solidFill>
              </a:rPr>
              <a:t>Raising Speed Limit</a:t>
            </a:r>
          </a:p>
        </p:txBody>
      </p:sp>
      <p:sp>
        <p:nvSpPr>
          <p:cNvPr id="37932" name="Rectangle 51"/>
          <p:cNvSpPr>
            <a:spLocks noChangeArrowheads="1"/>
          </p:cNvSpPr>
          <p:nvPr/>
        </p:nvSpPr>
        <p:spPr bwMode="auto">
          <a:xfrm>
            <a:off x="5022850" y="4159250"/>
            <a:ext cx="800100" cy="841375"/>
          </a:xfrm>
          <a:prstGeom prst="rect">
            <a:avLst/>
          </a:prstGeom>
          <a:solidFill>
            <a:srgbClr val="3366FF"/>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7933" name="Rectangle 52"/>
          <p:cNvSpPr>
            <a:spLocks noChangeArrowheads="1"/>
          </p:cNvSpPr>
          <p:nvPr/>
        </p:nvSpPr>
        <p:spPr bwMode="auto">
          <a:xfrm>
            <a:off x="3240088" y="4486275"/>
            <a:ext cx="704850" cy="366713"/>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b="1">
                <a:solidFill>
                  <a:srgbClr val="000000"/>
                </a:solidFill>
              </a:rPr>
              <a:t>-10.4</a:t>
            </a:r>
          </a:p>
        </p:txBody>
      </p:sp>
      <p:sp>
        <p:nvSpPr>
          <p:cNvPr id="37934" name="Rectangle 53"/>
          <p:cNvSpPr>
            <a:spLocks noChangeArrowheads="1"/>
          </p:cNvSpPr>
          <p:nvPr/>
        </p:nvSpPr>
        <p:spPr bwMode="auto">
          <a:xfrm>
            <a:off x="5076825" y="4989513"/>
            <a:ext cx="704850" cy="366712"/>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b="1">
                <a:solidFill>
                  <a:srgbClr val="000000"/>
                </a:solidFill>
              </a:rPr>
              <a:t>-25.2</a:t>
            </a:r>
            <a:endParaRPr lang="en-US" sz="900">
              <a:solidFill>
                <a:srgbClr val="000000"/>
              </a:solidFill>
            </a:endParaRPr>
          </a:p>
        </p:txBody>
      </p:sp>
      <p:sp>
        <p:nvSpPr>
          <p:cNvPr id="37935" name="Rectangle 54"/>
          <p:cNvSpPr>
            <a:spLocks noChangeArrowheads="1"/>
          </p:cNvSpPr>
          <p:nvPr/>
        </p:nvSpPr>
        <p:spPr bwMode="auto">
          <a:xfrm>
            <a:off x="3408363" y="3929063"/>
            <a:ext cx="803275" cy="227012"/>
          </a:xfrm>
          <a:prstGeom prst="rect">
            <a:avLst/>
          </a:prstGeom>
          <a:no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7936" name="Rectangle 55"/>
          <p:cNvSpPr>
            <a:spLocks noChangeArrowheads="1"/>
          </p:cNvSpPr>
          <p:nvPr/>
        </p:nvSpPr>
        <p:spPr bwMode="auto">
          <a:xfrm>
            <a:off x="5022850" y="4159250"/>
            <a:ext cx="800100" cy="371475"/>
          </a:xfrm>
          <a:prstGeom prst="rect">
            <a:avLst/>
          </a:prstGeom>
          <a:solidFill>
            <a:srgbClr val="3366FF"/>
          </a:solidFill>
          <a:ln w="12700">
            <a:solidFill>
              <a:srgbClr val="000000"/>
            </a:solidFill>
            <a:miter lim="800000"/>
            <a:headEnd/>
            <a:tailEnd/>
          </a:ln>
        </p:spPr>
        <p:txBody>
          <a:bodyPr wrap="none" anchor="ctr">
            <a:prstTxWarp prst="textNoShape">
              <a:avLst/>
            </a:prstTxWarp>
          </a:bodyPr>
          <a:lstStyle/>
          <a:p>
            <a:endParaRPr lang="en-US">
              <a:latin typeface="Times New Roman" charset="0"/>
            </a:endParaRPr>
          </a:p>
        </p:txBody>
      </p:sp>
      <p:sp>
        <p:nvSpPr>
          <p:cNvPr id="37937" name="Rectangle 56"/>
          <p:cNvSpPr>
            <a:spLocks noChangeArrowheads="1"/>
          </p:cNvSpPr>
          <p:nvPr/>
        </p:nvSpPr>
        <p:spPr bwMode="auto">
          <a:xfrm>
            <a:off x="3435350" y="3606800"/>
            <a:ext cx="788988" cy="647700"/>
          </a:xfrm>
          <a:prstGeom prst="rect">
            <a:avLst/>
          </a:prstGeom>
          <a:noFill/>
          <a:ln w="9525">
            <a:noFill/>
            <a:miter lim="800000"/>
            <a:headEnd/>
            <a:tailEnd/>
          </a:ln>
        </p:spPr>
        <p:txBody>
          <a:bodyPr lIns="92075" tIns="46038" rIns="92075" bIns="46038">
            <a:prstTxWarp prst="textNoShape">
              <a:avLst/>
            </a:prstTxWarp>
            <a:spAutoFit/>
          </a:bodyPr>
          <a:lstStyle/>
          <a:p>
            <a:pPr algn="ctr"/>
            <a:r>
              <a:rPr lang="en-US" b="1">
                <a:solidFill>
                  <a:srgbClr val="000000"/>
                </a:solidFill>
              </a:rPr>
              <a:t>+6.9</a:t>
            </a:r>
          </a:p>
          <a:p>
            <a:pPr algn="ctr"/>
            <a:r>
              <a:rPr lang="en-US" b="1">
                <a:solidFill>
                  <a:srgbClr val="000000"/>
                </a:solidFill>
              </a:rPr>
              <a:t>mean</a:t>
            </a:r>
          </a:p>
        </p:txBody>
      </p:sp>
      <p:sp>
        <p:nvSpPr>
          <p:cNvPr id="37938" name="Rectangle 57"/>
          <p:cNvSpPr>
            <a:spLocks noChangeArrowheads="1"/>
          </p:cNvSpPr>
          <p:nvPr/>
        </p:nvSpPr>
        <p:spPr bwMode="auto">
          <a:xfrm>
            <a:off x="5065713" y="4189413"/>
            <a:ext cx="788987" cy="647700"/>
          </a:xfrm>
          <a:prstGeom prst="rect">
            <a:avLst/>
          </a:prstGeom>
          <a:noFill/>
          <a:ln w="9525">
            <a:noFill/>
            <a:miter lim="800000"/>
            <a:headEnd/>
            <a:tailEnd/>
          </a:ln>
        </p:spPr>
        <p:txBody>
          <a:bodyPr lIns="92075" tIns="46038" rIns="92075" bIns="46038">
            <a:prstTxWarp prst="textNoShape">
              <a:avLst/>
            </a:prstTxWarp>
            <a:spAutoFit/>
          </a:bodyPr>
          <a:lstStyle/>
          <a:p>
            <a:pPr algn="ctr"/>
            <a:r>
              <a:rPr lang="en-US" b="1">
                <a:solidFill>
                  <a:srgbClr val="000000"/>
                </a:solidFill>
              </a:rPr>
              <a:t>mean</a:t>
            </a:r>
          </a:p>
          <a:p>
            <a:pPr algn="ctr"/>
            <a:r>
              <a:rPr lang="en-US" b="1">
                <a:solidFill>
                  <a:srgbClr val="000000"/>
                </a:solidFill>
              </a:rPr>
              <a:t>-11.3</a:t>
            </a:r>
          </a:p>
        </p:txBody>
      </p:sp>
      <p:sp>
        <p:nvSpPr>
          <p:cNvPr id="37939" name="Rectangle 58"/>
          <p:cNvSpPr>
            <a:spLocks noChangeArrowheads="1"/>
          </p:cNvSpPr>
          <p:nvPr/>
        </p:nvSpPr>
        <p:spPr bwMode="auto">
          <a:xfrm>
            <a:off x="5022850" y="3983038"/>
            <a:ext cx="800100" cy="173037"/>
          </a:xfrm>
          <a:prstGeom prst="rect">
            <a:avLst/>
          </a:prstGeom>
          <a:solidFill>
            <a:srgbClr val="3366FF"/>
          </a:solidFill>
          <a:ln w="12700">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37940" name="Rectangle 59"/>
          <p:cNvSpPr>
            <a:spLocks noChangeArrowheads="1"/>
          </p:cNvSpPr>
          <p:nvPr/>
        </p:nvSpPr>
        <p:spPr bwMode="auto">
          <a:xfrm>
            <a:off x="3178175" y="2916238"/>
            <a:ext cx="762000" cy="366712"/>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b="1">
                <a:solidFill>
                  <a:srgbClr val="000000"/>
                </a:solidFill>
              </a:rPr>
              <a:t>+27.5</a:t>
            </a:r>
          </a:p>
        </p:txBody>
      </p:sp>
      <p:sp>
        <p:nvSpPr>
          <p:cNvPr id="37941" name="Rectangle 60"/>
          <p:cNvSpPr>
            <a:spLocks noChangeArrowheads="1"/>
          </p:cNvSpPr>
          <p:nvPr/>
        </p:nvSpPr>
        <p:spPr bwMode="auto">
          <a:xfrm>
            <a:off x="5102225" y="3670300"/>
            <a:ext cx="635000" cy="366713"/>
          </a:xfrm>
          <a:prstGeom prst="rect">
            <a:avLst/>
          </a:prstGeom>
          <a:noFill/>
          <a:ln w="9525">
            <a:noFill/>
            <a:miter lim="800000"/>
            <a:headEnd/>
            <a:tailEnd/>
          </a:ln>
        </p:spPr>
        <p:txBody>
          <a:bodyPr wrap="none" lIns="92075" tIns="46038" rIns="92075" bIns="46038">
            <a:prstTxWarp prst="textNoShape">
              <a:avLst/>
            </a:prstTxWarp>
            <a:spAutoFit/>
          </a:bodyPr>
          <a:lstStyle/>
          <a:p>
            <a:pPr algn="ctr"/>
            <a:r>
              <a:rPr lang="en-US" b="1">
                <a:solidFill>
                  <a:srgbClr val="000000"/>
                </a:solidFill>
              </a:rPr>
              <a:t>+5.3</a:t>
            </a:r>
            <a:endParaRPr lang="en-US" sz="900">
              <a:solidFill>
                <a:srgbClr val="000000"/>
              </a:solidFill>
            </a:endParaRPr>
          </a:p>
        </p:txBody>
      </p:sp>
      <p:sp>
        <p:nvSpPr>
          <p:cNvPr id="37942" name="Rectangle 61"/>
          <p:cNvSpPr>
            <a:spLocks noChangeArrowheads="1"/>
          </p:cNvSpPr>
          <p:nvPr/>
        </p:nvSpPr>
        <p:spPr bwMode="auto">
          <a:xfrm>
            <a:off x="3057525" y="2589213"/>
            <a:ext cx="971550" cy="228600"/>
          </a:xfrm>
          <a:prstGeom prst="rect">
            <a:avLst/>
          </a:prstGeom>
          <a:noFill/>
          <a:ln w="9525">
            <a:noFill/>
            <a:miter lim="800000"/>
            <a:headEnd/>
            <a:tailEnd/>
          </a:ln>
        </p:spPr>
        <p:txBody>
          <a:bodyPr wrap="none" lIns="92075" tIns="46038" rIns="92075" bIns="46038">
            <a:prstTxWarp prst="textNoShape">
              <a:avLst/>
            </a:prstTxWarp>
            <a:spAutoFit/>
          </a:bodyPr>
          <a:lstStyle/>
          <a:p>
            <a:r>
              <a:rPr lang="en-US" sz="900">
                <a:solidFill>
                  <a:srgbClr val="000000"/>
                </a:solidFill>
              </a:rPr>
              <a:t>Upper Estimate</a:t>
            </a:r>
          </a:p>
        </p:txBody>
      </p:sp>
      <p:sp>
        <p:nvSpPr>
          <p:cNvPr id="37943" name="Rectangle 62"/>
          <p:cNvSpPr>
            <a:spLocks noChangeArrowheads="1"/>
          </p:cNvSpPr>
          <p:nvPr/>
        </p:nvSpPr>
        <p:spPr bwMode="auto">
          <a:xfrm>
            <a:off x="3065463" y="4979988"/>
            <a:ext cx="971550" cy="228600"/>
          </a:xfrm>
          <a:prstGeom prst="rect">
            <a:avLst/>
          </a:prstGeom>
          <a:noFill/>
          <a:ln w="9525">
            <a:noFill/>
            <a:miter lim="800000"/>
            <a:headEnd/>
            <a:tailEnd/>
          </a:ln>
        </p:spPr>
        <p:txBody>
          <a:bodyPr wrap="none" lIns="92075" tIns="46038" rIns="92075" bIns="46038">
            <a:prstTxWarp prst="textNoShape">
              <a:avLst/>
            </a:prstTxWarp>
            <a:spAutoFit/>
          </a:bodyPr>
          <a:lstStyle/>
          <a:p>
            <a:r>
              <a:rPr lang="en-US" sz="900">
                <a:solidFill>
                  <a:srgbClr val="000000"/>
                </a:solidFill>
              </a:rPr>
              <a:t>Lower Estimate</a:t>
            </a:r>
          </a:p>
        </p:txBody>
      </p:sp>
      <p:sp>
        <p:nvSpPr>
          <p:cNvPr id="37944" name="Line 63"/>
          <p:cNvSpPr>
            <a:spLocks noChangeShapeType="1"/>
          </p:cNvSpPr>
          <p:nvPr/>
        </p:nvSpPr>
        <p:spPr bwMode="auto">
          <a:xfrm flipH="1">
            <a:off x="4344988" y="3587750"/>
            <a:ext cx="228600" cy="206375"/>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45" name="Freeform 64"/>
          <p:cNvSpPr>
            <a:spLocks/>
          </p:cNvSpPr>
          <p:nvPr/>
        </p:nvSpPr>
        <p:spPr bwMode="auto">
          <a:xfrm>
            <a:off x="4222750" y="3744913"/>
            <a:ext cx="152400" cy="161925"/>
          </a:xfrm>
          <a:custGeom>
            <a:avLst/>
            <a:gdLst>
              <a:gd name="T0" fmla="*/ 194052825 w 96"/>
              <a:gd name="T1" fmla="*/ 78125638 h 102"/>
              <a:gd name="T2" fmla="*/ 151209375 w 96"/>
              <a:gd name="T3" fmla="*/ 0 h 102"/>
              <a:gd name="T4" fmla="*/ 0 w 96"/>
              <a:gd name="T5" fmla="*/ 254536575 h 102"/>
              <a:gd name="T6" fmla="*/ 239415638 w 96"/>
              <a:gd name="T7" fmla="*/ 158770638 h 102"/>
              <a:gd name="T8" fmla="*/ 194052825 w 96"/>
              <a:gd name="T9" fmla="*/ 78125638 h 102"/>
              <a:gd name="T10" fmla="*/ 0 60000 65536"/>
              <a:gd name="T11" fmla="*/ 0 60000 65536"/>
              <a:gd name="T12" fmla="*/ 0 60000 65536"/>
              <a:gd name="T13" fmla="*/ 0 60000 65536"/>
              <a:gd name="T14" fmla="*/ 0 60000 65536"/>
              <a:gd name="T15" fmla="*/ 0 w 96"/>
              <a:gd name="T16" fmla="*/ 0 h 102"/>
              <a:gd name="T17" fmla="*/ 96 w 96"/>
              <a:gd name="T18" fmla="*/ 102 h 102"/>
            </a:gdLst>
            <a:ahLst/>
            <a:cxnLst>
              <a:cxn ang="T10">
                <a:pos x="T0" y="T1"/>
              </a:cxn>
              <a:cxn ang="T11">
                <a:pos x="T2" y="T3"/>
              </a:cxn>
              <a:cxn ang="T12">
                <a:pos x="T4" y="T5"/>
              </a:cxn>
              <a:cxn ang="T13">
                <a:pos x="T6" y="T7"/>
              </a:cxn>
              <a:cxn ang="T14">
                <a:pos x="T8" y="T9"/>
              </a:cxn>
            </a:cxnLst>
            <a:rect l="T15" t="T16" r="T17" b="T18"/>
            <a:pathLst>
              <a:path w="96" h="102">
                <a:moveTo>
                  <a:pt x="77" y="31"/>
                </a:moveTo>
                <a:lnTo>
                  <a:pt x="60" y="0"/>
                </a:lnTo>
                <a:lnTo>
                  <a:pt x="0" y="101"/>
                </a:lnTo>
                <a:lnTo>
                  <a:pt x="95" y="63"/>
                </a:lnTo>
                <a:lnTo>
                  <a:pt x="77" y="31"/>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7946" name="Rectangle 65"/>
          <p:cNvSpPr>
            <a:spLocks noChangeArrowheads="1"/>
          </p:cNvSpPr>
          <p:nvPr/>
        </p:nvSpPr>
        <p:spPr bwMode="auto">
          <a:xfrm>
            <a:off x="4524375" y="3446463"/>
            <a:ext cx="889000" cy="228600"/>
          </a:xfrm>
          <a:prstGeom prst="rect">
            <a:avLst/>
          </a:prstGeom>
          <a:noFill/>
          <a:ln w="9525">
            <a:noFill/>
            <a:miter lim="800000"/>
            <a:headEnd/>
            <a:tailEnd/>
          </a:ln>
        </p:spPr>
        <p:txBody>
          <a:bodyPr wrap="none" lIns="92075" tIns="46038" rIns="92075" bIns="46038">
            <a:prstTxWarp prst="textNoShape">
              <a:avLst/>
            </a:prstTxWarp>
            <a:spAutoFit/>
          </a:bodyPr>
          <a:lstStyle/>
          <a:p>
            <a:r>
              <a:rPr lang="en-US" sz="900">
                <a:solidFill>
                  <a:srgbClr val="000000"/>
                </a:solidFill>
              </a:rPr>
              <a:t>Best Estimate</a:t>
            </a:r>
          </a:p>
        </p:txBody>
      </p:sp>
      <p:sp>
        <p:nvSpPr>
          <p:cNvPr id="37947" name="Line 66"/>
          <p:cNvSpPr>
            <a:spLocks noChangeShapeType="1"/>
          </p:cNvSpPr>
          <p:nvPr/>
        </p:nvSpPr>
        <p:spPr bwMode="auto">
          <a:xfrm flipV="1">
            <a:off x="3860800" y="4656138"/>
            <a:ext cx="203200" cy="360362"/>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48" name="Freeform 67"/>
          <p:cNvSpPr>
            <a:spLocks/>
          </p:cNvSpPr>
          <p:nvPr/>
        </p:nvSpPr>
        <p:spPr bwMode="auto">
          <a:xfrm>
            <a:off x="4041775" y="4500563"/>
            <a:ext cx="127000" cy="193675"/>
          </a:xfrm>
          <a:custGeom>
            <a:avLst/>
            <a:gdLst>
              <a:gd name="T0" fmla="*/ 60483750 w 80"/>
              <a:gd name="T1" fmla="*/ 246975313 h 122"/>
              <a:gd name="T2" fmla="*/ 120967500 w 80"/>
              <a:gd name="T3" fmla="*/ 304939700 h 122"/>
              <a:gd name="T4" fmla="*/ 199093138 w 80"/>
              <a:gd name="T5" fmla="*/ 0 h 122"/>
              <a:gd name="T6" fmla="*/ 0 w 80"/>
              <a:gd name="T7" fmla="*/ 189012513 h 122"/>
              <a:gd name="T8" fmla="*/ 60483750 w 80"/>
              <a:gd name="T9" fmla="*/ 246975313 h 122"/>
              <a:gd name="T10" fmla="*/ 0 60000 65536"/>
              <a:gd name="T11" fmla="*/ 0 60000 65536"/>
              <a:gd name="T12" fmla="*/ 0 60000 65536"/>
              <a:gd name="T13" fmla="*/ 0 60000 65536"/>
              <a:gd name="T14" fmla="*/ 0 60000 65536"/>
              <a:gd name="T15" fmla="*/ 0 w 80"/>
              <a:gd name="T16" fmla="*/ 0 h 122"/>
              <a:gd name="T17" fmla="*/ 80 w 80"/>
              <a:gd name="T18" fmla="*/ 122 h 122"/>
            </a:gdLst>
            <a:ahLst/>
            <a:cxnLst>
              <a:cxn ang="T10">
                <a:pos x="T0" y="T1"/>
              </a:cxn>
              <a:cxn ang="T11">
                <a:pos x="T2" y="T3"/>
              </a:cxn>
              <a:cxn ang="T12">
                <a:pos x="T4" y="T5"/>
              </a:cxn>
              <a:cxn ang="T13">
                <a:pos x="T6" y="T7"/>
              </a:cxn>
              <a:cxn ang="T14">
                <a:pos x="T8" y="T9"/>
              </a:cxn>
            </a:cxnLst>
            <a:rect l="T15" t="T16" r="T17" b="T18"/>
            <a:pathLst>
              <a:path w="80" h="122">
                <a:moveTo>
                  <a:pt x="24" y="98"/>
                </a:moveTo>
                <a:lnTo>
                  <a:pt x="48" y="121"/>
                </a:lnTo>
                <a:lnTo>
                  <a:pt x="79" y="0"/>
                </a:lnTo>
                <a:lnTo>
                  <a:pt x="0" y="75"/>
                </a:lnTo>
                <a:lnTo>
                  <a:pt x="24" y="98"/>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7949" name="Line 68"/>
          <p:cNvSpPr>
            <a:spLocks noChangeShapeType="1"/>
          </p:cNvSpPr>
          <p:nvPr/>
        </p:nvSpPr>
        <p:spPr bwMode="auto">
          <a:xfrm>
            <a:off x="3871913" y="2778125"/>
            <a:ext cx="180975" cy="298450"/>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50" name="Freeform 69"/>
          <p:cNvSpPr>
            <a:spLocks/>
          </p:cNvSpPr>
          <p:nvPr/>
        </p:nvSpPr>
        <p:spPr bwMode="auto">
          <a:xfrm>
            <a:off x="4038600" y="3038475"/>
            <a:ext cx="131763" cy="192088"/>
          </a:xfrm>
          <a:custGeom>
            <a:avLst/>
            <a:gdLst>
              <a:gd name="T0" fmla="*/ 60483980 w 83"/>
              <a:gd name="T1" fmla="*/ 60483907 h 121"/>
              <a:gd name="T2" fmla="*/ 0 w 83"/>
              <a:gd name="T3" fmla="*/ 123487184 h 121"/>
              <a:gd name="T4" fmla="*/ 206653597 w 83"/>
              <a:gd name="T5" fmla="*/ 302419537 h 121"/>
              <a:gd name="T6" fmla="*/ 123488919 w 83"/>
              <a:gd name="T7" fmla="*/ 0 h 121"/>
              <a:gd name="T8" fmla="*/ 60483980 w 83"/>
              <a:gd name="T9" fmla="*/ 60483907 h 121"/>
              <a:gd name="T10" fmla="*/ 0 60000 65536"/>
              <a:gd name="T11" fmla="*/ 0 60000 65536"/>
              <a:gd name="T12" fmla="*/ 0 60000 65536"/>
              <a:gd name="T13" fmla="*/ 0 60000 65536"/>
              <a:gd name="T14" fmla="*/ 0 60000 65536"/>
              <a:gd name="T15" fmla="*/ 0 w 83"/>
              <a:gd name="T16" fmla="*/ 0 h 121"/>
              <a:gd name="T17" fmla="*/ 83 w 83"/>
              <a:gd name="T18" fmla="*/ 121 h 121"/>
            </a:gdLst>
            <a:ahLst/>
            <a:cxnLst>
              <a:cxn ang="T10">
                <a:pos x="T0" y="T1"/>
              </a:cxn>
              <a:cxn ang="T11">
                <a:pos x="T2" y="T3"/>
              </a:cxn>
              <a:cxn ang="T12">
                <a:pos x="T4" y="T5"/>
              </a:cxn>
              <a:cxn ang="T13">
                <a:pos x="T6" y="T7"/>
              </a:cxn>
              <a:cxn ang="T14">
                <a:pos x="T8" y="T9"/>
              </a:cxn>
            </a:cxnLst>
            <a:rect l="T15" t="T16" r="T17" b="T18"/>
            <a:pathLst>
              <a:path w="83" h="121">
                <a:moveTo>
                  <a:pt x="24" y="24"/>
                </a:moveTo>
                <a:lnTo>
                  <a:pt x="0" y="49"/>
                </a:lnTo>
                <a:lnTo>
                  <a:pt x="82" y="120"/>
                </a:lnTo>
                <a:lnTo>
                  <a:pt x="49" y="0"/>
                </a:lnTo>
                <a:lnTo>
                  <a:pt x="24" y="24"/>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7951" name="Line 71"/>
          <p:cNvSpPr>
            <a:spLocks noChangeShapeType="1"/>
          </p:cNvSpPr>
          <p:nvPr/>
        </p:nvSpPr>
        <p:spPr bwMode="auto">
          <a:xfrm>
            <a:off x="4573588" y="3587750"/>
            <a:ext cx="322262" cy="765175"/>
          </a:xfrm>
          <a:prstGeom prst="line">
            <a:avLst/>
          </a:prstGeom>
          <a:noFill/>
          <a:ln w="12700">
            <a:solidFill>
              <a:srgbClr val="000000"/>
            </a:solidFill>
            <a:round/>
            <a:headEnd type="none" w="sm" len="sm"/>
            <a:tailEnd type="none" w="sm" len="sm"/>
          </a:ln>
        </p:spPr>
        <p:txBody>
          <a:bodyPr>
            <a:prstTxWarp prst="textNoShape">
              <a:avLst/>
            </a:prstTxWarp>
          </a:bodyPr>
          <a:lstStyle/>
          <a:p>
            <a:endParaRPr lang="en-US"/>
          </a:p>
        </p:txBody>
      </p:sp>
      <p:sp>
        <p:nvSpPr>
          <p:cNvPr id="37952" name="Freeform 72"/>
          <p:cNvSpPr>
            <a:spLocks/>
          </p:cNvSpPr>
          <p:nvPr/>
        </p:nvSpPr>
        <p:spPr bwMode="auto">
          <a:xfrm>
            <a:off x="4859338" y="4316413"/>
            <a:ext cx="131762" cy="192087"/>
          </a:xfrm>
          <a:custGeom>
            <a:avLst/>
            <a:gdLst>
              <a:gd name="T0" fmla="*/ 60483520 w 83"/>
              <a:gd name="T1" fmla="*/ 60483593 h 121"/>
              <a:gd name="T2" fmla="*/ 0 w 83"/>
              <a:gd name="T3" fmla="*/ 123488129 h 121"/>
              <a:gd name="T4" fmla="*/ 206652028 w 83"/>
              <a:gd name="T5" fmla="*/ 302417963 h 121"/>
              <a:gd name="T6" fmla="*/ 123486394 w 83"/>
              <a:gd name="T7" fmla="*/ 0 h 121"/>
              <a:gd name="T8" fmla="*/ 60483520 w 83"/>
              <a:gd name="T9" fmla="*/ 60483593 h 121"/>
              <a:gd name="T10" fmla="*/ 0 60000 65536"/>
              <a:gd name="T11" fmla="*/ 0 60000 65536"/>
              <a:gd name="T12" fmla="*/ 0 60000 65536"/>
              <a:gd name="T13" fmla="*/ 0 60000 65536"/>
              <a:gd name="T14" fmla="*/ 0 60000 65536"/>
              <a:gd name="T15" fmla="*/ 0 w 83"/>
              <a:gd name="T16" fmla="*/ 0 h 121"/>
              <a:gd name="T17" fmla="*/ 83 w 83"/>
              <a:gd name="T18" fmla="*/ 121 h 121"/>
            </a:gdLst>
            <a:ahLst/>
            <a:cxnLst>
              <a:cxn ang="T10">
                <a:pos x="T0" y="T1"/>
              </a:cxn>
              <a:cxn ang="T11">
                <a:pos x="T2" y="T3"/>
              </a:cxn>
              <a:cxn ang="T12">
                <a:pos x="T4" y="T5"/>
              </a:cxn>
              <a:cxn ang="T13">
                <a:pos x="T6" y="T7"/>
              </a:cxn>
              <a:cxn ang="T14">
                <a:pos x="T8" y="T9"/>
              </a:cxn>
            </a:cxnLst>
            <a:rect l="T15" t="T16" r="T17" b="T18"/>
            <a:pathLst>
              <a:path w="83" h="121">
                <a:moveTo>
                  <a:pt x="24" y="24"/>
                </a:moveTo>
                <a:lnTo>
                  <a:pt x="0" y="49"/>
                </a:lnTo>
                <a:lnTo>
                  <a:pt x="82" y="120"/>
                </a:lnTo>
                <a:lnTo>
                  <a:pt x="49" y="0"/>
                </a:lnTo>
                <a:lnTo>
                  <a:pt x="24" y="24"/>
                </a:lnTo>
              </a:path>
            </a:pathLst>
          </a:custGeom>
          <a:solidFill>
            <a:srgbClr val="000000"/>
          </a:solidFill>
          <a:ln w="12700" cap="rnd">
            <a:solidFill>
              <a:srgbClr val="000000"/>
            </a:solidFill>
            <a:round/>
            <a:headEnd/>
            <a:tailEnd/>
          </a:ln>
        </p:spPr>
        <p:txBody>
          <a:bodyPr>
            <a:prstTxWarp prst="textNoShape">
              <a:avLst/>
            </a:prstTxWarp>
          </a:bodyPr>
          <a:lstStyle/>
          <a:p>
            <a:endParaRPr lang="en-US">
              <a:latin typeface="Times New Roman" charset="0"/>
            </a:endParaRPr>
          </a:p>
        </p:txBody>
      </p:sp>
      <p:sp>
        <p:nvSpPr>
          <p:cNvPr id="37953" name="Rectangle 2"/>
          <p:cNvSpPr txBox="1">
            <a:spLocks noChangeArrowheads="1"/>
          </p:cNvSpPr>
          <p:nvPr/>
        </p:nvSpPr>
        <p:spPr bwMode="auto">
          <a:xfrm>
            <a:off x="549275" y="1397000"/>
            <a:ext cx="7985125" cy="812800"/>
          </a:xfrm>
          <a:prstGeom prst="rect">
            <a:avLst/>
          </a:prstGeom>
          <a:noFill/>
          <a:ln w="9525">
            <a:noFill/>
            <a:miter lim="800000"/>
            <a:headEnd/>
            <a:tailEnd/>
          </a:ln>
        </p:spPr>
        <p:txBody>
          <a:bodyPr lIns="92075" tIns="46038" rIns="92075" bIns="46038" anchor="ctr">
            <a:prstTxWarp prst="textNoShape">
              <a:avLst/>
            </a:prstTxWarp>
          </a:bodyPr>
          <a:lstStyle/>
          <a:p>
            <a:pPr algn="ctr" defTabSz="914400" eaLnBrk="0" hangingPunct="0"/>
            <a:r>
              <a:rPr lang="en-US" sz="3600">
                <a:solidFill>
                  <a:schemeClr val="tx2"/>
                </a:solidFill>
                <a:latin typeface="Times New Roman" charset="0"/>
              </a:rPr>
              <a:t>Before &amp; After – Raising to 85</a:t>
            </a:r>
            <a:r>
              <a:rPr lang="en-US" sz="3600" baseline="30000">
                <a:solidFill>
                  <a:schemeClr val="tx2"/>
                </a:solidFill>
                <a:latin typeface="Times New Roman" charset="0"/>
              </a:rPr>
              <a:t>th </a:t>
            </a:r>
            <a:r>
              <a:rPr lang="en-US" sz="3600">
                <a:solidFill>
                  <a:schemeClr val="tx2"/>
                </a:solidFill>
                <a:latin typeface="Times New Roman" charset="0"/>
              </a:rPr>
              <a:t>is safest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4" name="Content Placeholder 7" descr="55decade_chart-bhspi.gif"/>
          <p:cNvPicPr>
            <a:picLocks noGrp="1" noChangeAspect="1"/>
          </p:cNvPicPr>
          <p:nvPr>
            <p:ph sz="quarter" idx="4"/>
          </p:nvPr>
        </p:nvPicPr>
        <p:blipFill>
          <a:blip r:embed="rId2"/>
          <a:srcRect l="-11374" r="-11374"/>
          <a:stretch>
            <a:fillRect/>
          </a:stretch>
        </p:blipFill>
        <p:spPr>
          <a:xfrm>
            <a:off x="0" y="1508125"/>
            <a:ext cx="5105400" cy="4991100"/>
          </a:xfrm>
        </p:spPr>
      </p:pic>
      <p:sp>
        <p:nvSpPr>
          <p:cNvPr id="38915" name="Content Placeholder 4"/>
          <p:cNvSpPr>
            <a:spLocks noGrp="1"/>
          </p:cNvSpPr>
          <p:nvPr>
            <p:ph sz="half" idx="2"/>
          </p:nvPr>
        </p:nvSpPr>
        <p:spPr>
          <a:xfrm>
            <a:off x="4648200" y="1905000"/>
            <a:ext cx="4038600" cy="4343400"/>
          </a:xfrm>
        </p:spPr>
        <p:txBody>
          <a:bodyPr/>
          <a:lstStyle/>
          <a:p>
            <a:pPr eaLnBrk="1" hangingPunct="1">
              <a:lnSpc>
                <a:spcPct val="80000"/>
              </a:lnSpc>
              <a:spcAft>
                <a:spcPts val="600"/>
              </a:spcAft>
              <a:buFont typeface="Arial" charset="0"/>
              <a:buNone/>
            </a:pPr>
            <a:r>
              <a:rPr lang="en-US" sz="1300" smtClean="0">
                <a:ea typeface="ＭＳ Ｐゴシック" charset="-128"/>
                <a:cs typeface="ＭＳ Ｐゴシック" charset="-128"/>
              </a:rPr>
              <a:t>	</a:t>
            </a:r>
            <a:r>
              <a:rPr lang="en-US" sz="1400" smtClean="0">
                <a:solidFill>
                  <a:srgbClr val="000000"/>
                </a:solidFill>
                <a:ea typeface="ＭＳ Ｐゴシック" charset="-128"/>
                <a:cs typeface="ＭＳ Ｐゴシック" charset="-128"/>
              </a:rPr>
              <a:t>Shape of 2 lane highway risk curve heavily influenced by vehicle mix and engineering practices circa 1960’s. Notwithstanding, Solomon's methodology was far superior and remains unique in this field, because he used actual travel speeds prior to and at time of incident, and causations. The predominantly 1950’s vehicles in his study were underpowered, required significant distances for overtaking, and passing exclusion zones etc were non existent. This is no longer the case and risk are much lower, except for slow moving vehicles.</a:t>
            </a:r>
          </a:p>
          <a:p>
            <a:pPr eaLnBrk="1" hangingPunct="1">
              <a:lnSpc>
                <a:spcPct val="80000"/>
              </a:lnSpc>
              <a:spcAft>
                <a:spcPts val="600"/>
              </a:spcAft>
              <a:buFont typeface="Arial" charset="0"/>
              <a:buNone/>
            </a:pPr>
            <a:r>
              <a:rPr lang="en-US" sz="1400" smtClean="0">
                <a:solidFill>
                  <a:srgbClr val="FFFF00"/>
                </a:solidFill>
                <a:ea typeface="ＭＳ Ｐゴシック" charset="-128"/>
                <a:cs typeface="ＭＳ Ｐゴシック" charset="-128"/>
              </a:rPr>
              <a:t>	</a:t>
            </a:r>
            <a:r>
              <a:rPr lang="en-US" sz="1400" b="1" smtClean="0">
                <a:solidFill>
                  <a:srgbClr val="000000"/>
                </a:solidFill>
                <a:ea typeface="ＭＳ Ｐゴシック" charset="-128"/>
                <a:cs typeface="ＭＳ Ｐゴシック" charset="-128"/>
              </a:rPr>
              <a:t>In all cases, once clear of conflict zones and hazards, risk from speed in and of itself is low.</a:t>
            </a:r>
          </a:p>
          <a:p>
            <a:pPr eaLnBrk="1" hangingPunct="1">
              <a:lnSpc>
                <a:spcPct val="80000"/>
              </a:lnSpc>
              <a:spcAft>
                <a:spcPts val="600"/>
              </a:spcAft>
              <a:buFont typeface="Arial" charset="0"/>
              <a:buNone/>
            </a:pPr>
            <a:r>
              <a:rPr lang="en-US" sz="1400" b="1" smtClean="0">
                <a:solidFill>
                  <a:srgbClr val="000000"/>
                </a:solidFill>
                <a:ea typeface="ＭＳ Ｐゴシック" charset="-128"/>
                <a:cs typeface="ＭＳ Ｐゴシック" charset="-128"/>
              </a:rPr>
              <a:t>	FHWA 1991: Only one in ten limits are posted at or greater than the mean, and in all cases the safest speeds are greater than the posted limits, is still applicable.</a:t>
            </a:r>
          </a:p>
        </p:txBody>
      </p:sp>
      <p:pic>
        <p:nvPicPr>
          <p:cNvPr id="38916" name="Picture 10" descr="bhspi_bulblogoembossed125.gif"/>
          <p:cNvPicPr>
            <a:picLocks noChangeAspect="1"/>
          </p:cNvPicPr>
          <p:nvPr/>
        </p:nvPicPr>
        <p:blipFill>
          <a:blip r:embed="rId3"/>
          <a:srcRect/>
          <a:stretch>
            <a:fillRect/>
          </a:stretch>
        </p:blipFill>
        <p:spPr bwMode="auto">
          <a:xfrm>
            <a:off x="8131175" y="5824538"/>
            <a:ext cx="914400" cy="914400"/>
          </a:xfrm>
          <a:prstGeom prst="rect">
            <a:avLst/>
          </a:prstGeom>
          <a:noFill/>
          <a:ln w="9525">
            <a:noFill/>
            <a:miter lim="800000"/>
            <a:headEnd/>
            <a:tailEnd/>
          </a:ln>
        </p:spPr>
      </p:pic>
      <p:sp>
        <p:nvSpPr>
          <p:cNvPr id="38917" name="TextBox 11"/>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4"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Limited Access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600200"/>
            <a:ext cx="8229600" cy="4572000"/>
          </a:xfrm>
        </p:spPr>
        <p:txBody>
          <a:bodyPr/>
          <a:lstStyle/>
          <a:p>
            <a:pPr eaLnBrk="1" hangingPunct="1">
              <a:spcAft>
                <a:spcPts val="1200"/>
              </a:spcAft>
              <a:buFont typeface="Arial" charset="0"/>
              <a:buNone/>
            </a:pPr>
            <a:r>
              <a:rPr lang="en-US" sz="2400" dirty="0" smtClean="0">
                <a:ea typeface="ＭＳ Ｐゴシック" charset="-128"/>
                <a:cs typeface="ＭＳ Ｐゴシック" charset="-128"/>
              </a:rPr>
              <a:t>	</a:t>
            </a:r>
            <a:r>
              <a:rPr lang="en-US" sz="2200" b="1" dirty="0" smtClean="0">
                <a:solidFill>
                  <a:srgbClr val="000000"/>
                </a:solidFill>
                <a:ea typeface="ＭＳ Ｐゴシック" charset="-128"/>
                <a:cs typeface="ＭＳ Ｐゴシック" charset="-128"/>
              </a:rPr>
              <a:t>What Happens when you have no daytime speed limits outside of the city limits, on every classification of roadway, paved or otherwise?  Nothing!</a:t>
            </a:r>
          </a:p>
          <a:p>
            <a:pPr eaLnBrk="1" hangingPunct="1">
              <a:spcAft>
                <a:spcPts val="600"/>
              </a:spcAft>
              <a:buFont typeface="Arial" charset="0"/>
              <a:buNone/>
            </a:pPr>
            <a:r>
              <a:rPr lang="en-US" sz="2200" dirty="0" smtClean="0">
                <a:solidFill>
                  <a:srgbClr val="000000"/>
                </a:solidFill>
                <a:ea typeface="ＭＳ Ｐゴシック" charset="-128"/>
                <a:cs typeface="ＭＳ Ｐゴシック" charset="-128"/>
              </a:rPr>
              <a:t>	</a:t>
            </a:r>
            <a:r>
              <a:rPr lang="en-US" sz="2200" i="1" dirty="0" smtClean="0">
                <a:solidFill>
                  <a:srgbClr val="000000"/>
                </a:solidFill>
                <a:ea typeface="ＭＳ Ｐゴシック" charset="-128"/>
                <a:cs typeface="ＭＳ Ｐゴシック" charset="-128"/>
              </a:rPr>
              <a:t>Montana: </a:t>
            </a:r>
            <a:r>
              <a:rPr lang="en-US" sz="2200" i="1" dirty="0">
                <a:solidFill>
                  <a:srgbClr val="000000"/>
                </a:solidFill>
                <a:ea typeface="ＭＳ Ｐゴシック" charset="-128"/>
                <a:cs typeface="ＭＳ Ｐゴシック" charset="-128"/>
              </a:rPr>
              <a:t>Summary of the </a:t>
            </a:r>
            <a:r>
              <a:rPr lang="en-US" sz="2200" i="1" dirty="0" smtClean="0">
                <a:solidFill>
                  <a:srgbClr val="000000"/>
                </a:solidFill>
                <a:ea typeface="ＭＳ Ｐゴシック" charset="-128"/>
                <a:cs typeface="ＭＳ Ｐゴシック" charset="-128"/>
              </a:rPr>
              <a:t>effects of no daytime speed limits</a:t>
            </a:r>
          </a:p>
          <a:p>
            <a:pPr eaLnBrk="1" hangingPunct="1">
              <a:spcAft>
                <a:spcPts val="600"/>
              </a:spcAft>
              <a:buFont typeface="Wingdings" charset="2"/>
              <a:buChar char="§"/>
            </a:pPr>
            <a:r>
              <a:rPr lang="en-US" sz="2200" dirty="0" smtClean="0">
                <a:solidFill>
                  <a:srgbClr val="000000"/>
                </a:solidFill>
                <a:ea typeface="ＭＳ Ｐゴシック" charset="-128"/>
                <a:cs typeface="ＭＳ Ｐゴシック" charset="-128"/>
              </a:rPr>
              <a:t>Fatal </a:t>
            </a:r>
            <a:r>
              <a:rPr lang="en-US" sz="2200" dirty="0">
                <a:solidFill>
                  <a:srgbClr val="000000"/>
                </a:solidFill>
                <a:ea typeface="ＭＳ Ｐゴシック" charset="-128"/>
                <a:cs typeface="ＭＳ Ｐゴシック" charset="-128"/>
              </a:rPr>
              <a:t>accident rates </a:t>
            </a:r>
            <a:r>
              <a:rPr lang="en-US" sz="2200" dirty="0" smtClean="0">
                <a:solidFill>
                  <a:srgbClr val="000000"/>
                </a:solidFill>
                <a:ea typeface="ＭＳ Ｐゴシック" charset="-128"/>
                <a:cs typeface="ＭＳ Ｐゴシック" charset="-128"/>
              </a:rPr>
              <a:t>on highways studied </a:t>
            </a:r>
            <a:r>
              <a:rPr lang="en-US" sz="2200" dirty="0">
                <a:solidFill>
                  <a:srgbClr val="000000"/>
                </a:solidFill>
                <a:ea typeface="ＭＳ Ｐゴシック" charset="-128"/>
                <a:cs typeface="ＭＳ Ｐゴシック" charset="-128"/>
              </a:rPr>
              <a:t>reached an all time low in modern times.</a:t>
            </a:r>
            <a:endParaRPr lang="en-US" sz="2200" dirty="0" smtClean="0">
              <a:solidFill>
                <a:srgbClr val="000000"/>
              </a:solidFill>
              <a:ea typeface="ＭＳ Ｐゴシック" charset="-128"/>
              <a:cs typeface="ＭＳ Ｐゴシック" charset="-128"/>
            </a:endParaRPr>
          </a:p>
          <a:p>
            <a:pPr eaLnBrk="1" hangingPunct="1">
              <a:spcAft>
                <a:spcPts val="600"/>
              </a:spcAft>
              <a:buFont typeface="Wingdings" charset="2"/>
              <a:buChar char="§"/>
            </a:pPr>
            <a:r>
              <a:rPr lang="en-US" sz="2200" dirty="0" smtClean="0">
                <a:solidFill>
                  <a:srgbClr val="000000"/>
                </a:solidFill>
                <a:ea typeface="ＭＳ Ｐゴシック" charset="-128"/>
                <a:cs typeface="ＭＳ Ｐゴシック" charset="-128"/>
              </a:rPr>
              <a:t>On </a:t>
            </a:r>
            <a:r>
              <a:rPr lang="en-US" sz="2200" dirty="0">
                <a:solidFill>
                  <a:srgbClr val="000000"/>
                </a:solidFill>
                <a:ea typeface="ＭＳ Ｐゴシック" charset="-128"/>
                <a:cs typeface="ＭＳ Ｐゴシック" charset="-128"/>
              </a:rPr>
              <a:t>2 lane highways multiple vehicle accidents dropped 5 percent.</a:t>
            </a:r>
            <a:endParaRPr lang="en-US" sz="2200" dirty="0" smtClean="0">
              <a:solidFill>
                <a:srgbClr val="000000"/>
              </a:solidFill>
              <a:ea typeface="ＭＳ Ｐゴシック" charset="-128"/>
              <a:cs typeface="ＭＳ Ｐゴシック" charset="-128"/>
            </a:endParaRPr>
          </a:p>
          <a:p>
            <a:pPr eaLnBrk="1" hangingPunct="1">
              <a:spcAft>
                <a:spcPts val="600"/>
              </a:spcAft>
              <a:buFont typeface="Wingdings" charset="2"/>
              <a:buChar char="§"/>
            </a:pPr>
            <a:r>
              <a:rPr lang="en-US" sz="2200" dirty="0" smtClean="0">
                <a:solidFill>
                  <a:srgbClr val="000000"/>
                </a:solidFill>
                <a:ea typeface="ＭＳ Ｐゴシック" charset="-128"/>
                <a:cs typeface="ＭＳ Ｐゴシック" charset="-128"/>
              </a:rPr>
              <a:t>Seat </a:t>
            </a:r>
            <a:r>
              <a:rPr lang="en-US" sz="2200" dirty="0">
                <a:solidFill>
                  <a:srgbClr val="000000"/>
                </a:solidFill>
                <a:ea typeface="ＭＳ Ｐゴシック" charset="-128"/>
                <a:cs typeface="ＭＳ Ｐゴシック" charset="-128"/>
              </a:rPr>
              <a:t>belt usage went up to 91% </a:t>
            </a:r>
            <a:r>
              <a:rPr lang="en-US" sz="2200" dirty="0" smtClean="0">
                <a:solidFill>
                  <a:srgbClr val="000000"/>
                </a:solidFill>
                <a:ea typeface="ＭＳ Ｐゴシック" charset="-128"/>
                <a:cs typeface="ＭＳ Ｐゴシック" charset="-128"/>
              </a:rPr>
              <a:t>percent in 1999, </a:t>
            </a:r>
            <a:r>
              <a:rPr lang="en-US" sz="2200" dirty="0">
                <a:solidFill>
                  <a:srgbClr val="000000"/>
                </a:solidFill>
                <a:ea typeface="ＭＳ Ｐゴシック" charset="-128"/>
                <a:cs typeface="ＭＳ Ｐゴシック" charset="-128"/>
              </a:rPr>
              <a:t>with only a secondary enforcement law</a:t>
            </a:r>
            <a:r>
              <a:rPr lang="en-US" sz="2200" dirty="0" smtClean="0">
                <a:solidFill>
                  <a:srgbClr val="000000"/>
                </a:solidFill>
                <a:ea typeface="ＭＳ Ｐゴシック" charset="-128"/>
                <a:cs typeface="ＭＳ Ｐゴシック" charset="-128"/>
              </a:rPr>
              <a:t>.</a:t>
            </a:r>
            <a:r>
              <a:rPr lang="en-US" sz="2400" dirty="0" smtClean="0">
                <a:solidFill>
                  <a:srgbClr val="000000"/>
                </a:solidFill>
                <a:ea typeface="ＭＳ Ｐゴシック" charset="-128"/>
                <a:cs typeface="ＭＳ Ｐゴシック" charset="-128"/>
              </a:rPr>
              <a:t>	</a:t>
            </a:r>
          </a:p>
        </p:txBody>
      </p:sp>
      <p:pic>
        <p:nvPicPr>
          <p:cNvPr id="39939" name="Picture 5"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39940"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1"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Limited Access - No Daytime Limits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normAutofit/>
          </a:bodyPr>
          <a:lstStyle/>
          <a:p>
            <a:pPr eaLnBrk="1" hangingPunct="1">
              <a:lnSpc>
                <a:spcPct val="80000"/>
              </a:lnSpc>
              <a:buFont typeface="Arial" charset="0"/>
              <a:buNone/>
            </a:pPr>
            <a:endParaRPr lang="en-US" sz="2100" i="1" dirty="0" smtClean="0">
              <a:ea typeface="ＭＳ Ｐゴシック" charset="-128"/>
              <a:cs typeface="ＭＳ Ｐゴシック" charset="-128"/>
            </a:endParaRPr>
          </a:p>
          <a:p>
            <a:pPr eaLnBrk="1" hangingPunct="1">
              <a:lnSpc>
                <a:spcPct val="80000"/>
              </a:lnSpc>
              <a:spcAft>
                <a:spcPts val="600"/>
              </a:spcAft>
              <a:buFont typeface="Wingdings" charset="2"/>
              <a:buChar char="§"/>
            </a:pPr>
            <a:r>
              <a:rPr lang="en-US" sz="2200" dirty="0" smtClean="0">
                <a:solidFill>
                  <a:srgbClr val="000000"/>
                </a:solidFill>
                <a:ea typeface="ＭＳ Ｐゴシック" charset="-128"/>
                <a:cs typeface="ＭＳ Ｐゴシック" charset="-128"/>
              </a:rPr>
              <a:t>Traffic speeds did not significantly change and remained consistent with other western states with like conditions. Motorists continued to drive at speeds they were comfortable with. </a:t>
            </a:r>
          </a:p>
          <a:p>
            <a:pPr lvl="1" eaLnBrk="1" hangingPunct="1">
              <a:lnSpc>
                <a:spcPct val="80000"/>
              </a:lnSpc>
              <a:spcAft>
                <a:spcPts val="600"/>
              </a:spcAft>
              <a:buFont typeface="Arial" charset="0"/>
              <a:buNone/>
            </a:pPr>
            <a:r>
              <a:rPr lang="en-US" sz="1900" dirty="0" smtClean="0">
                <a:solidFill>
                  <a:srgbClr val="000000"/>
                </a:solidFill>
              </a:rPr>
              <a:t>	</a:t>
            </a:r>
            <a:r>
              <a:rPr lang="en-US" sz="1900" b="1" dirty="0" smtClean="0">
                <a:solidFill>
                  <a:srgbClr val="000000"/>
                </a:solidFill>
              </a:rPr>
              <a:t>Note: 7 years after arbitrary numeric speed limits were reinstated, 85</a:t>
            </a:r>
            <a:r>
              <a:rPr lang="en-US" sz="1900" b="1" baseline="30000" dirty="0" smtClean="0">
                <a:solidFill>
                  <a:srgbClr val="000000"/>
                </a:solidFill>
              </a:rPr>
              <a:t>th</a:t>
            </a:r>
            <a:r>
              <a:rPr lang="en-US" sz="1900" b="1" dirty="0" smtClean="0">
                <a:solidFill>
                  <a:srgbClr val="000000"/>
                </a:solidFill>
              </a:rPr>
              <a:t> percentile speeds remained within 1 mph - Great Falls monitoring site</a:t>
            </a:r>
          </a:p>
          <a:p>
            <a:pPr eaLnBrk="1" hangingPunct="1">
              <a:lnSpc>
                <a:spcPct val="90000"/>
              </a:lnSpc>
              <a:spcAft>
                <a:spcPts val="600"/>
              </a:spcAft>
              <a:buFont typeface="Wingdings" charset="2"/>
              <a:buChar char="§"/>
            </a:pPr>
            <a:r>
              <a:rPr lang="en-US" sz="2200" dirty="0" smtClean="0">
                <a:solidFill>
                  <a:srgbClr val="000000"/>
                </a:solidFill>
                <a:ea typeface="ＭＳ Ｐゴシック" charset="-128"/>
                <a:cs typeface="ＭＳ Ｐゴシック" charset="-128"/>
              </a:rPr>
              <a:t>The theory behind posting speed limits on these classifications of highways is to reduce conflicts in traffic flow caused by speed differential, thereby reducing accidents. </a:t>
            </a:r>
          </a:p>
          <a:p>
            <a:pPr eaLnBrk="1" hangingPunct="1">
              <a:lnSpc>
                <a:spcPct val="90000"/>
              </a:lnSpc>
              <a:spcAft>
                <a:spcPts val="600"/>
              </a:spcAft>
              <a:buFont typeface="Wingdings" charset="2"/>
              <a:buChar char="§"/>
            </a:pPr>
            <a:r>
              <a:rPr lang="en-US" sz="2200" dirty="0" smtClean="0">
                <a:solidFill>
                  <a:srgbClr val="000000"/>
                </a:solidFill>
                <a:ea typeface="ＭＳ Ｐゴシック" charset="-128"/>
                <a:cs typeface="ＭＳ Ｐゴシック" charset="-128"/>
              </a:rPr>
              <a:t>With the expectation of higher speed differentials, multiple vehicle accident rates declined even though the actual speeds did not change significantly. </a:t>
            </a:r>
          </a:p>
          <a:p>
            <a:pPr eaLnBrk="1" hangingPunct="1">
              <a:lnSpc>
                <a:spcPct val="90000"/>
              </a:lnSpc>
              <a:spcAft>
                <a:spcPts val="600"/>
              </a:spcAft>
              <a:buFont typeface="Wingdings" charset="2"/>
              <a:buChar char="§"/>
            </a:pPr>
            <a:r>
              <a:rPr lang="en-US" sz="2200" b="1" dirty="0" smtClean="0">
                <a:solidFill>
                  <a:srgbClr val="000000"/>
                </a:solidFill>
                <a:ea typeface="ＭＳ Ｐゴシック" charset="-128"/>
                <a:cs typeface="ＭＳ Ｐゴシック" charset="-128"/>
              </a:rPr>
              <a:t>This suggests the improvements were the result of positive motorists behavior changes; courtesy and due caution, not speed limits or differential regulation.</a:t>
            </a:r>
          </a:p>
        </p:txBody>
      </p:sp>
      <p:pic>
        <p:nvPicPr>
          <p:cNvPr id="40963"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0964"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2"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a:bodyPr>
          <a:lstStyle/>
          <a:p>
            <a:pPr eaLnBrk="1" hangingPunct="1">
              <a:spcAft>
                <a:spcPts val="600"/>
              </a:spcAft>
              <a:buFont typeface="Wingdings" charset="2"/>
              <a:buChar char="§"/>
            </a:pPr>
            <a:r>
              <a:rPr lang="en-US" sz="2200" dirty="0" smtClean="0">
                <a:solidFill>
                  <a:srgbClr val="000000"/>
                </a:solidFill>
                <a:ea typeface="ＭＳ Ｐゴシック" charset="-128"/>
                <a:cs typeface="ＭＳ Ｐゴシック" charset="-128"/>
              </a:rPr>
              <a:t>After the reinstatement of limits, what can be said for sure is there was no positive correlation between speed enforcement and accident rates on rural free flowing highways, if anything, the highways became less safe, and motorists behavior became less courteous again. </a:t>
            </a:r>
          </a:p>
          <a:p>
            <a:pPr eaLnBrk="1" hangingPunct="1">
              <a:spcAft>
                <a:spcPts val="600"/>
              </a:spcAft>
              <a:buFont typeface="Wingdings" charset="2"/>
              <a:buChar char="§"/>
            </a:pPr>
            <a:r>
              <a:rPr lang="en-US" sz="2200" b="1" dirty="0" smtClean="0">
                <a:solidFill>
                  <a:srgbClr val="000000"/>
                </a:solidFill>
                <a:ea typeface="ＭＳ Ｐゴシック" charset="-128"/>
                <a:cs typeface="ＭＳ Ｐゴシック" charset="-128"/>
              </a:rPr>
              <a:t>MONTANA PARADOX: Is that the desired safety effect from posting speed limits was achieved by removing them.</a:t>
            </a:r>
            <a:endParaRPr lang="en-US" sz="2200" b="1" i="1" dirty="0" smtClean="0">
              <a:solidFill>
                <a:schemeClr val="accent1"/>
              </a:solidFill>
              <a:ea typeface="ＭＳ Ｐゴシック" charset="-128"/>
              <a:cs typeface="ＭＳ Ｐゴシック" charset="-128"/>
            </a:endParaRPr>
          </a:p>
          <a:p>
            <a:pPr eaLnBrk="1" hangingPunct="1">
              <a:spcAft>
                <a:spcPts val="600"/>
              </a:spcAft>
              <a:buFont typeface="Arial" charset="0"/>
              <a:buNone/>
            </a:pPr>
            <a:r>
              <a:rPr lang="en-US" sz="2200" b="1" i="1" dirty="0" smtClean="0">
                <a:solidFill>
                  <a:schemeClr val="accent1"/>
                </a:solidFill>
                <a:ea typeface="ＭＳ Ｐゴシック" charset="-128"/>
                <a:cs typeface="ＭＳ Ｐゴシック" charset="-128"/>
              </a:rPr>
              <a:t>	</a:t>
            </a:r>
            <a:endParaRPr lang="en-US" sz="1600" b="1" dirty="0" smtClean="0">
              <a:solidFill>
                <a:srgbClr val="9F2936"/>
              </a:solidFill>
              <a:ea typeface="ＭＳ Ｐゴシック" charset="-128"/>
              <a:cs typeface="ＭＳ Ｐゴシック" charset="-128"/>
            </a:endParaRPr>
          </a:p>
        </p:txBody>
      </p:sp>
      <p:pic>
        <p:nvPicPr>
          <p:cNvPr id="41987"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1988"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SIGN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Traffic Control / Law of the Land</a:t>
            </a:r>
          </a:p>
        </p:txBody>
      </p:sp>
      <p:sp>
        <p:nvSpPr>
          <p:cNvPr id="15363" name="Content Placeholder 2"/>
          <p:cNvSpPr>
            <a:spLocks noGrp="1"/>
          </p:cNvSpPr>
          <p:nvPr>
            <p:ph idx="1"/>
          </p:nvPr>
        </p:nvSpPr>
        <p:spPr>
          <a:xfrm>
            <a:off x="457200" y="1719263"/>
            <a:ext cx="8229600" cy="4976812"/>
          </a:xfrm>
        </p:spPr>
        <p:txBody>
          <a:bodyPr/>
          <a:lstStyle/>
          <a:p>
            <a:pPr eaLnBrk="1" hangingPunct="1">
              <a:spcAft>
                <a:spcPts val="600"/>
              </a:spcAft>
              <a:buFont typeface="Arial" charset="0"/>
              <a:buNone/>
            </a:pPr>
            <a:r>
              <a:rPr lang="en-US" sz="2400" dirty="0" smtClean="0">
                <a:ea typeface="ＭＳ Ｐゴシック" charset="-128"/>
                <a:cs typeface="ＭＳ Ｐゴシック" charset="-128"/>
              </a:rPr>
              <a:t>		</a:t>
            </a:r>
            <a:r>
              <a:rPr lang="en-US" sz="2400" b="1" i="1" dirty="0" smtClean="0">
                <a:ea typeface="ＭＳ Ｐゴシック" charset="-128"/>
                <a:cs typeface="ＭＳ Ｐゴシック" charset="-128"/>
              </a:rPr>
              <a:t>All Acts SHALL be Uniform – Treated the Same</a:t>
            </a:r>
            <a:endParaRPr lang="en-US" sz="2400" dirty="0" smtClean="0">
              <a:solidFill>
                <a:srgbClr val="FFFF00"/>
              </a:solidFill>
              <a:ea typeface="ＭＳ Ｐゴシック" charset="-128"/>
              <a:cs typeface="ＭＳ Ｐゴシック" charset="-128"/>
            </a:endParaRPr>
          </a:p>
          <a:p>
            <a:pPr eaLnBrk="1" hangingPunct="1">
              <a:buFont typeface="Wingdings" charset="2"/>
              <a:buChar char="§"/>
            </a:pPr>
            <a:r>
              <a:rPr lang="en-US" sz="2000" dirty="0" smtClean="0">
                <a:ea typeface="ＭＳ Ｐゴシック" charset="-128"/>
                <a:cs typeface="ＭＳ Ｐゴシック" charset="-128"/>
              </a:rPr>
              <a:t>Article 1 Section 8 of the Constitution’s mandate is uniform oversight of regulation of the nation’s roadways (post roads), and the ‘U’ in  MUTCD and the UVC is Uniform</a:t>
            </a:r>
          </a:p>
          <a:p>
            <a:pPr eaLnBrk="1" hangingPunct="1">
              <a:buFont typeface="Wingdings" charset="2"/>
              <a:buChar char="§"/>
            </a:pPr>
            <a:r>
              <a:rPr lang="en-US" sz="2000" dirty="0" smtClean="0">
                <a:ea typeface="ＭＳ Ｐゴシック" charset="-128"/>
                <a:cs typeface="ＭＳ Ｐゴシック" charset="-128"/>
              </a:rPr>
              <a:t>In the U.S. and its territories there are 80,000 posting authorities and about 4 million miles of roads, how would a person know what is expected of them, or the penalties as they go from sign to sign, currently they can’t; because the FHWA refuses to enforces its own standards or Congress’ mandates or assure that its standards are promulgated and the posting authorities substantially conform to the Constitution’s due process protections our nation’s Rule of Law mandates.</a:t>
            </a:r>
          </a:p>
          <a:p>
            <a:pPr eaLnBrk="1" hangingPunct="1">
              <a:buFont typeface="Wingdings" charset="2"/>
              <a:buChar char="§"/>
            </a:pPr>
            <a:r>
              <a:rPr lang="en-US" sz="2000" dirty="0" smtClean="0">
                <a:ea typeface="ＭＳ Ｐゴシック" charset="-128"/>
                <a:cs typeface="ＭＳ Ｐゴシック" charset="-128"/>
              </a:rPr>
              <a:t>Safety and due process of law is unachievable without fact based standards and practices that are uniform in application, expectation and the exercise of police powers thereof as you travel from sign to sign.</a:t>
            </a:r>
          </a:p>
        </p:txBody>
      </p:sp>
      <p:pic>
        <p:nvPicPr>
          <p:cNvPr id="15364"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5365"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685800" y="1600200"/>
            <a:ext cx="3810000" cy="4572000"/>
          </a:xfrm>
        </p:spPr>
        <p:txBody>
          <a:bodyPr/>
          <a:lstStyle/>
          <a:p>
            <a:pPr algn="ctr" eaLnBrk="1" hangingPunct="1">
              <a:buFont typeface="Arial" charset="0"/>
              <a:buNone/>
            </a:pPr>
            <a:r>
              <a:rPr lang="en-US" sz="1600" smtClean="0">
                <a:ea typeface="ＭＳ Ｐゴシック" charset="-128"/>
                <a:cs typeface="ＭＳ Ｐゴシック" charset="-128"/>
              </a:rPr>
              <a:t>Fatal Accident Summary*</a:t>
            </a:r>
          </a:p>
          <a:p>
            <a:pPr algn="ctr" eaLnBrk="1" hangingPunct="1">
              <a:buFont typeface="Arial" charset="0"/>
              <a:buNone/>
            </a:pPr>
            <a:r>
              <a:rPr lang="en-US" sz="1600" smtClean="0">
                <a:ea typeface="ＭＳ Ｐゴシック" charset="-128"/>
                <a:cs typeface="ＭＳ Ｐゴシック" charset="-128"/>
              </a:rPr>
              <a:t>Source Montana DOT</a:t>
            </a:r>
          </a:p>
          <a:p>
            <a:pPr eaLnBrk="1" hangingPunct="1">
              <a:buFont typeface="Arial" charset="0"/>
              <a:buNone/>
            </a:pPr>
            <a:r>
              <a:rPr lang="en-US" sz="1600" smtClean="0">
                <a:ea typeface="ＭＳ Ｐゴシック" charset="-128"/>
                <a:cs typeface="ＭＳ Ｐゴシック" charset="-128"/>
              </a:rPr>
              <a:t> 	Interstate   Primary      Total</a:t>
            </a:r>
          </a:p>
          <a:p>
            <a:pPr eaLnBrk="1" hangingPunct="1">
              <a:buFont typeface="Arial" charset="0"/>
              <a:buNone/>
            </a:pPr>
            <a:r>
              <a:rPr lang="en-US" sz="1600" smtClean="0">
                <a:ea typeface="ＭＳ Ｐゴシック" charset="-128"/>
                <a:cs typeface="ＭＳ Ｐゴシック" charset="-128"/>
              </a:rPr>
              <a:t>'94		41		70		111</a:t>
            </a:r>
          </a:p>
          <a:p>
            <a:pPr eaLnBrk="1" hangingPunct="1">
              <a:buFont typeface="Arial" charset="0"/>
              <a:buNone/>
            </a:pPr>
            <a:r>
              <a:rPr lang="en-US" sz="1600" smtClean="0">
                <a:ea typeface="ＭＳ Ｐゴシック" charset="-128"/>
                <a:cs typeface="ＭＳ Ｐゴシック" charset="-128"/>
              </a:rPr>
              <a:t>'95		33		72		105</a:t>
            </a:r>
          </a:p>
          <a:p>
            <a:pPr eaLnBrk="1" hangingPunct="1">
              <a:buFont typeface="Arial" charset="0"/>
              <a:buNone/>
            </a:pPr>
            <a:r>
              <a:rPr lang="en-US" sz="1600" smtClean="0">
                <a:ea typeface="ＭＳ Ｐゴシック" charset="-128"/>
                <a:cs typeface="ＭＳ Ｐゴシック" charset="-128"/>
              </a:rPr>
              <a:t>'96		39		75		114</a:t>
            </a:r>
          </a:p>
          <a:p>
            <a:pPr eaLnBrk="1" hangingPunct="1">
              <a:buFont typeface="Arial" charset="0"/>
              <a:buNone/>
            </a:pPr>
            <a:r>
              <a:rPr lang="en-US" sz="1600" smtClean="0">
                <a:ea typeface="ＭＳ Ｐゴシック" charset="-128"/>
                <a:cs typeface="ＭＳ Ｐゴシック" charset="-128"/>
              </a:rPr>
              <a:t>'97		51		91		140</a:t>
            </a:r>
          </a:p>
          <a:p>
            <a:pPr eaLnBrk="1" hangingPunct="1">
              <a:buFont typeface="Arial" charset="0"/>
              <a:buNone/>
            </a:pPr>
            <a:r>
              <a:rPr lang="en-US" sz="1600" smtClean="0">
                <a:ea typeface="ＭＳ Ｐゴシック" charset="-128"/>
                <a:cs typeface="ＭＳ Ｐゴシック" charset="-128"/>
              </a:rPr>
              <a:t>'98		31		82		113</a:t>
            </a:r>
          </a:p>
          <a:p>
            <a:pPr eaLnBrk="1" hangingPunct="1">
              <a:buFont typeface="Arial" charset="0"/>
              <a:buNone/>
            </a:pPr>
            <a:r>
              <a:rPr lang="en-US" sz="1600" smtClean="0">
                <a:ea typeface="ＭＳ Ｐゴシック" charset="-128"/>
                <a:cs typeface="ＭＳ Ｐゴシック" charset="-128"/>
              </a:rPr>
              <a:t>'99		30		72		102	</a:t>
            </a:r>
          </a:p>
          <a:p>
            <a:pPr eaLnBrk="1" hangingPunct="1">
              <a:buFont typeface="Arial" charset="0"/>
              <a:buNone/>
            </a:pPr>
            <a:r>
              <a:rPr lang="en-US" sz="1600" b="1" smtClean="0">
                <a:solidFill>
                  <a:srgbClr val="000000"/>
                </a:solidFill>
                <a:ea typeface="ＭＳ Ｐゴシック" charset="-128"/>
                <a:cs typeface="ＭＳ Ｐゴシック" charset="-128"/>
              </a:rPr>
              <a:t>Last 12 Months, through mid ‘99 </a:t>
            </a:r>
          </a:p>
          <a:p>
            <a:pPr eaLnBrk="1" hangingPunct="1">
              <a:buFont typeface="Arial" charset="0"/>
              <a:buNone/>
            </a:pPr>
            <a:r>
              <a:rPr lang="en-US" sz="1600" b="1" smtClean="0">
                <a:solidFill>
                  <a:srgbClr val="000000"/>
                </a:solidFill>
                <a:ea typeface="ＭＳ Ｐゴシック" charset="-128"/>
                <a:cs typeface="ＭＳ Ｐゴシック" charset="-128"/>
              </a:rPr>
              <a:t>With No Daytime Limits</a:t>
            </a:r>
          </a:p>
          <a:p>
            <a:pPr eaLnBrk="1" hangingPunct="1">
              <a:buFont typeface="Arial" charset="0"/>
              <a:buNone/>
            </a:pPr>
            <a:r>
              <a:rPr lang="en-US" sz="1600" b="1" smtClean="0">
                <a:solidFill>
                  <a:srgbClr val="000000"/>
                </a:solidFill>
                <a:ea typeface="ＭＳ Ｐゴシック" charset="-128"/>
                <a:cs typeface="ＭＳ Ｐゴシック" charset="-128"/>
              </a:rPr>
              <a:t>	   27	     	   74      	101 Low</a:t>
            </a:r>
          </a:p>
          <a:p>
            <a:pPr eaLnBrk="1" hangingPunct="1">
              <a:buFont typeface="Arial" charset="0"/>
              <a:buNone/>
            </a:pPr>
            <a:r>
              <a:rPr lang="en-US" sz="1600" b="1" i="1" smtClean="0">
                <a:solidFill>
                  <a:schemeClr val="accent2"/>
                </a:solidFill>
                <a:ea typeface="ＭＳ Ｐゴシック" charset="-128"/>
                <a:cs typeface="ＭＳ Ｐゴシック" charset="-128"/>
              </a:rPr>
              <a:t>‘00 After Speed Limits Reinstated</a:t>
            </a:r>
          </a:p>
          <a:p>
            <a:pPr eaLnBrk="1" hangingPunct="1">
              <a:buFont typeface="Arial" charset="0"/>
              <a:buNone/>
            </a:pPr>
            <a:r>
              <a:rPr lang="en-US" sz="1600" b="1" i="1" smtClean="0">
                <a:solidFill>
                  <a:schemeClr val="accent2"/>
                </a:solidFill>
                <a:ea typeface="ＭＳ Ｐゴシック" charset="-128"/>
                <a:cs typeface="ＭＳ Ｐゴシック" charset="-128"/>
              </a:rPr>
              <a:t>	   56	   	   87     	143 High</a:t>
            </a:r>
          </a:p>
          <a:p>
            <a:pPr eaLnBrk="1" hangingPunct="1">
              <a:buFont typeface="Arial" charset="0"/>
              <a:buNone/>
            </a:pPr>
            <a:endParaRPr lang="en-US" sz="1600" smtClean="0">
              <a:solidFill>
                <a:srgbClr val="FFFF00"/>
              </a:solidFill>
              <a:ea typeface="ＭＳ Ｐゴシック" charset="-128"/>
              <a:cs typeface="ＭＳ Ｐゴシック" charset="-128"/>
            </a:endParaRPr>
          </a:p>
        </p:txBody>
      </p:sp>
      <p:sp>
        <p:nvSpPr>
          <p:cNvPr id="43011" name="Content Placeholder 2"/>
          <p:cNvSpPr txBox="1">
            <a:spLocks/>
          </p:cNvSpPr>
          <p:nvPr/>
        </p:nvSpPr>
        <p:spPr bwMode="auto">
          <a:xfrm>
            <a:off x="4648200" y="1676400"/>
            <a:ext cx="3962400" cy="4300538"/>
          </a:xfrm>
          <a:prstGeom prst="rect">
            <a:avLst/>
          </a:prstGeom>
          <a:noFill/>
          <a:ln w="9525">
            <a:noFill/>
            <a:miter lim="800000"/>
            <a:headEnd/>
            <a:tailEnd/>
          </a:ln>
        </p:spPr>
        <p:txBody>
          <a:bodyPr>
            <a:prstTxWarp prst="textNoShape">
              <a:avLst/>
            </a:prstTxWarp>
          </a:bodyPr>
          <a:lstStyle/>
          <a:p>
            <a:pPr algn="ctr">
              <a:lnSpc>
                <a:spcPct val="80000"/>
              </a:lnSpc>
              <a:spcAft>
                <a:spcPts val="1200"/>
              </a:spcAft>
            </a:pPr>
            <a:r>
              <a:rPr lang="en-US" sz="1600">
                <a:latin typeface="Times New Roman" charset="0"/>
              </a:rPr>
              <a:t>Montana: percentage of daytime accidents involving multiple vehicles </a:t>
            </a:r>
            <a:endParaRPr lang="en-US" sz="1600" i="1">
              <a:latin typeface="Times New Roman" charset="0"/>
            </a:endParaRPr>
          </a:p>
          <a:p>
            <a:pPr>
              <a:lnSpc>
                <a:spcPct val="80000"/>
              </a:lnSpc>
              <a:spcAft>
                <a:spcPts val="600"/>
              </a:spcAft>
            </a:pPr>
            <a:r>
              <a:rPr lang="en-US" sz="1600" i="1">
                <a:latin typeface="Times New Roman" charset="0"/>
              </a:rPr>
              <a:t>	</a:t>
            </a:r>
            <a:r>
              <a:rPr lang="en-US" sz="1600">
                <a:latin typeface="Times New Roman" charset="0"/>
              </a:rPr>
              <a:t>  Interstate	Primary</a:t>
            </a:r>
            <a:r>
              <a:rPr lang="en-US" sz="1600" i="1">
                <a:latin typeface="Times New Roman" charset="0"/>
              </a:rPr>
              <a:t>	</a:t>
            </a:r>
          </a:p>
          <a:p>
            <a:pPr>
              <a:lnSpc>
                <a:spcPct val="80000"/>
              </a:lnSpc>
              <a:spcAft>
                <a:spcPts val="600"/>
              </a:spcAft>
            </a:pPr>
            <a:r>
              <a:rPr lang="en-US" sz="1600">
                <a:latin typeface="Times New Roman" charset="0"/>
              </a:rPr>
              <a:t>'94	  	24%		 53%	</a:t>
            </a:r>
          </a:p>
          <a:p>
            <a:pPr>
              <a:lnSpc>
                <a:spcPct val="80000"/>
              </a:lnSpc>
              <a:spcAft>
                <a:spcPts val="600"/>
              </a:spcAft>
            </a:pPr>
            <a:r>
              <a:rPr lang="en-US" sz="1600">
                <a:latin typeface="Times New Roman" charset="0"/>
              </a:rPr>
              <a:t>'95	 	26%	 	 53%	</a:t>
            </a:r>
          </a:p>
          <a:p>
            <a:pPr>
              <a:lnSpc>
                <a:spcPct val="80000"/>
              </a:lnSpc>
              <a:spcAft>
                <a:spcPts val="600"/>
              </a:spcAft>
            </a:pPr>
            <a:r>
              <a:rPr lang="en-US" sz="1600">
                <a:latin typeface="Times New Roman" charset="0"/>
              </a:rPr>
              <a:t>'96	  	29%	  	 52%	</a:t>
            </a:r>
          </a:p>
          <a:p>
            <a:pPr>
              <a:lnSpc>
                <a:spcPct val="80000"/>
              </a:lnSpc>
              <a:spcAft>
                <a:spcPts val="600"/>
              </a:spcAft>
            </a:pPr>
            <a:r>
              <a:rPr lang="en-US" sz="1600">
                <a:latin typeface="Times New Roman" charset="0"/>
              </a:rPr>
              <a:t>'97	  	25%		 50%	</a:t>
            </a:r>
          </a:p>
          <a:p>
            <a:pPr>
              <a:lnSpc>
                <a:spcPct val="80000"/>
              </a:lnSpc>
              <a:spcAft>
                <a:spcPts val="600"/>
              </a:spcAft>
            </a:pPr>
            <a:r>
              <a:rPr lang="en-US" sz="1600">
                <a:latin typeface="Times New Roman" charset="0"/>
              </a:rPr>
              <a:t>'98	  	22%		 49%	</a:t>
            </a:r>
          </a:p>
          <a:p>
            <a:pPr>
              <a:lnSpc>
                <a:spcPct val="80000"/>
              </a:lnSpc>
              <a:spcAft>
                <a:spcPts val="600"/>
              </a:spcAft>
            </a:pPr>
            <a:r>
              <a:rPr lang="en-US" sz="1600" b="1">
                <a:solidFill>
                  <a:srgbClr val="000000"/>
                </a:solidFill>
                <a:latin typeface="Times New Roman" charset="0"/>
              </a:rPr>
              <a:t>'99	  	26%		 48%</a:t>
            </a:r>
            <a:r>
              <a:rPr lang="en-US" sz="1600">
                <a:solidFill>
                  <a:srgbClr val="FF6600"/>
                </a:solidFill>
                <a:latin typeface="Times New Roman" charset="0"/>
              </a:rPr>
              <a:t>	</a:t>
            </a:r>
          </a:p>
          <a:p>
            <a:pPr>
              <a:lnSpc>
                <a:spcPct val="80000"/>
              </a:lnSpc>
              <a:spcAft>
                <a:spcPts val="600"/>
              </a:spcAft>
            </a:pPr>
            <a:r>
              <a:rPr lang="en-US" sz="1600" b="1" i="1">
                <a:solidFill>
                  <a:srgbClr val="9F2936"/>
                </a:solidFill>
                <a:latin typeface="Times New Roman" charset="0"/>
              </a:rPr>
              <a:t>'00	  	26%		 50%</a:t>
            </a:r>
            <a:r>
              <a:rPr lang="en-US" sz="1600">
                <a:latin typeface="Times New Roman" charset="0"/>
              </a:rPr>
              <a:t>	</a:t>
            </a:r>
            <a:endParaRPr lang="en-US" sz="1300" i="1">
              <a:latin typeface="Times New Roman" charset="0"/>
            </a:endParaRPr>
          </a:p>
          <a:p>
            <a:pPr>
              <a:lnSpc>
                <a:spcPct val="80000"/>
              </a:lnSpc>
            </a:pPr>
            <a:r>
              <a:rPr lang="en-US" sz="1300" b="1">
                <a:solidFill>
                  <a:srgbClr val="000000"/>
                </a:solidFill>
                <a:latin typeface="Times New Roman" charset="0"/>
              </a:rPr>
              <a:t>Fall 95 – mid 99 no daytime speed limits</a:t>
            </a:r>
          </a:p>
          <a:p>
            <a:pPr>
              <a:lnSpc>
                <a:spcPct val="80000"/>
              </a:lnSpc>
            </a:pPr>
            <a:r>
              <a:rPr lang="en-US" sz="1300" b="1">
                <a:solidFill>
                  <a:srgbClr val="000000"/>
                </a:solidFill>
                <a:latin typeface="Times New Roman" charset="0"/>
              </a:rPr>
              <a:t>Last 6 months of no limits, no enforcement</a:t>
            </a:r>
          </a:p>
          <a:p>
            <a:pPr>
              <a:lnSpc>
                <a:spcPct val="80000"/>
              </a:lnSpc>
            </a:pPr>
            <a:r>
              <a:rPr lang="en-US" sz="1300" b="1">
                <a:solidFill>
                  <a:srgbClr val="000000"/>
                </a:solidFill>
                <a:latin typeface="Times New Roman" charset="0"/>
              </a:rPr>
              <a:t>(enforcement ruled unconstitutional)</a:t>
            </a:r>
          </a:p>
          <a:p>
            <a:pPr>
              <a:lnSpc>
                <a:spcPct val="80000"/>
              </a:lnSpc>
            </a:pPr>
            <a:endParaRPr lang="en-US" sz="1300" b="1" i="1">
              <a:solidFill>
                <a:srgbClr val="9F2936"/>
              </a:solidFill>
              <a:latin typeface="Times New Roman" charset="0"/>
            </a:endParaRPr>
          </a:p>
          <a:p>
            <a:pPr>
              <a:lnSpc>
                <a:spcPct val="80000"/>
              </a:lnSpc>
            </a:pPr>
            <a:r>
              <a:rPr lang="en-US" sz="1300" b="1" i="1">
                <a:solidFill>
                  <a:srgbClr val="9F2936"/>
                </a:solidFill>
                <a:latin typeface="Times New Roman" charset="0"/>
              </a:rPr>
              <a:t>After limits were reinstated 2 lane multiple vehicle accidents increased 2 percent after a 5 year downtrend</a:t>
            </a:r>
          </a:p>
          <a:p>
            <a:pPr>
              <a:lnSpc>
                <a:spcPct val="80000"/>
              </a:lnSpc>
            </a:pPr>
            <a:endParaRPr lang="en-US" sz="1200" i="1">
              <a:solidFill>
                <a:schemeClr val="accent1"/>
              </a:solidFill>
              <a:latin typeface="Times New Roman" charset="0"/>
            </a:endParaRPr>
          </a:p>
          <a:p>
            <a:pPr>
              <a:lnSpc>
                <a:spcPct val="80000"/>
              </a:lnSpc>
              <a:spcBef>
                <a:spcPct val="20000"/>
              </a:spcBef>
              <a:buClr>
                <a:schemeClr val="accent1"/>
              </a:buClr>
              <a:buSzPct val="80000"/>
            </a:pPr>
            <a:endParaRPr lang="en-US" sz="1400">
              <a:latin typeface="Times New Roman" charset="0"/>
            </a:endParaRPr>
          </a:p>
        </p:txBody>
      </p:sp>
      <p:pic>
        <p:nvPicPr>
          <p:cNvPr id="43012" name="Picture 9"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3013" name="TextBox 10"/>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3"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
        <p:nvSpPr>
          <p:cNvPr id="14" name="TextBox 13"/>
          <p:cNvSpPr txBox="1"/>
          <p:nvPr/>
        </p:nvSpPr>
        <p:spPr>
          <a:xfrm>
            <a:off x="685800" y="6096000"/>
            <a:ext cx="6324600" cy="830263"/>
          </a:xfrm>
          <a:prstGeom prst="rect">
            <a:avLst/>
          </a:prstGeom>
          <a:noFill/>
        </p:spPr>
        <p:txBody>
          <a:bodyPr>
            <a:prstTxWarp prst="textNoShape">
              <a:avLst/>
            </a:prstTxWarp>
            <a:spAutoFit/>
          </a:bodyPr>
          <a:lstStyle/>
          <a:p>
            <a:r>
              <a:rPr lang="en-US" sz="1000">
                <a:solidFill>
                  <a:srgbClr val="000000"/>
                </a:solidFill>
                <a:latin typeface="Times New Roman" charset="0"/>
              </a:rPr>
              <a:t>*Montana Paradox Study, 6 years of data. Each roadway classification was tracked using the same criteria: location, time, vehicle, single or multiple, cause, twilight, daytime. night, and it was collected independent of Montana’s statewide FARS reports.</a:t>
            </a:r>
          </a:p>
          <a:p>
            <a:endParaRPr lang="en-US">
              <a:latin typeface="Times New Roman"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457200" y="1676400"/>
            <a:ext cx="8229600" cy="4572000"/>
          </a:xfrm>
        </p:spPr>
        <p:txBody>
          <a:bodyPr/>
          <a:lstStyle/>
          <a:p>
            <a:pPr eaLnBrk="1" hangingPunct="1">
              <a:lnSpc>
                <a:spcPct val="110000"/>
              </a:lnSpc>
              <a:buFont typeface="Wingdings" charset="2"/>
              <a:buChar char="§"/>
            </a:pPr>
            <a:r>
              <a:rPr lang="en-US" sz="2200" dirty="0" smtClean="0">
                <a:solidFill>
                  <a:srgbClr val="000000"/>
                </a:solidFill>
                <a:ea typeface="ＭＳ Ｐゴシック" charset="-128"/>
                <a:cs typeface="ＭＳ Ｐゴシック" charset="-128"/>
              </a:rPr>
              <a:t>Montana’s speed limit reinstatement in the summer of 1999 had no factual foundation whatsoever from an engineering perspective; despite the many studies undertaken by the Montana Office of Traffic Safety that unsuccessfully attempted to attribute higher speeds with higher incident rates; fatal and multiple vehicle accidents were at an all time modern low. </a:t>
            </a:r>
          </a:p>
          <a:p>
            <a:pPr eaLnBrk="1" hangingPunct="1">
              <a:lnSpc>
                <a:spcPct val="110000"/>
              </a:lnSpc>
              <a:buFont typeface="Wingdings" charset="2"/>
              <a:buChar char="§"/>
            </a:pPr>
            <a:r>
              <a:rPr lang="en-US" sz="2200" dirty="0" smtClean="0">
                <a:solidFill>
                  <a:srgbClr val="000000"/>
                </a:solidFill>
                <a:ea typeface="ＭＳ Ｐゴシック" charset="-128"/>
                <a:cs typeface="ＭＳ Ｐゴシック" charset="-128"/>
              </a:rPr>
              <a:t>Remarkable anecdote: In the 6 years of working with the Montana DOT gathering this data, there was always the big paradox – not one fatality was brought to our attention that was attributed to no daytime speed limits! </a:t>
            </a:r>
          </a:p>
        </p:txBody>
      </p:sp>
      <p:pic>
        <p:nvPicPr>
          <p:cNvPr id="44035"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4036"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1643063"/>
            <a:ext cx="8229600" cy="4910137"/>
          </a:xfrm>
        </p:spPr>
        <p:txBody>
          <a:bodyPr/>
          <a:lstStyle/>
          <a:p>
            <a:pPr eaLnBrk="1" hangingPunct="1">
              <a:buFont typeface="Wingdings" charset="2"/>
              <a:buChar char="§"/>
            </a:pPr>
            <a:r>
              <a:rPr lang="en-US" sz="2200" dirty="0" smtClean="0">
                <a:solidFill>
                  <a:srgbClr val="000000"/>
                </a:solidFill>
                <a:ea typeface="ＭＳ Ｐゴシック" charset="-128"/>
                <a:cs typeface="ＭＳ Ｐゴシック" charset="-128"/>
              </a:rPr>
              <a:t>Montana gave us a contemporary real world validation that roads with maximum speed limits are not safer than those without limits; with a 4 year data set of no daytime limits that included every roadway outside of a city limit, paved or unpaved, in an entire state. </a:t>
            </a:r>
          </a:p>
          <a:p>
            <a:pPr eaLnBrk="1" hangingPunct="1">
              <a:lnSpc>
                <a:spcPct val="110000"/>
              </a:lnSpc>
              <a:buFont typeface="Wingdings" charset="2"/>
              <a:buChar char="§"/>
            </a:pPr>
            <a:r>
              <a:rPr lang="en-US" sz="2200" dirty="0" smtClean="0">
                <a:solidFill>
                  <a:srgbClr val="000000"/>
                </a:solidFill>
                <a:ea typeface="ＭＳ Ｐゴシック" charset="-128"/>
                <a:cs typeface="ＭＳ Ｐゴシック" charset="-128"/>
              </a:rPr>
              <a:t>A speed limit sign is a safety device that must first have a demonstrated need per the MUTCD to be warranted. </a:t>
            </a:r>
          </a:p>
          <a:p>
            <a:pPr eaLnBrk="1" hangingPunct="1">
              <a:lnSpc>
                <a:spcPct val="110000"/>
              </a:lnSpc>
              <a:buFont typeface="Wingdings" charset="2"/>
              <a:buChar char="§"/>
            </a:pPr>
            <a:r>
              <a:rPr lang="en-US" sz="2200" dirty="0" smtClean="0">
                <a:solidFill>
                  <a:srgbClr val="000000"/>
                </a:solidFill>
                <a:ea typeface="ＭＳ Ｐゴシック" charset="-128"/>
                <a:cs typeface="ＭＳ Ｐゴシック" charset="-128"/>
              </a:rPr>
              <a:t>If posted speed limits demonstrated no safety value, then where is the factual foundation required by law to post or enforcement them. </a:t>
            </a:r>
          </a:p>
          <a:p>
            <a:pPr eaLnBrk="1" hangingPunct="1">
              <a:lnSpc>
                <a:spcPct val="110000"/>
              </a:lnSpc>
              <a:buFont typeface="Wingdings" charset="2"/>
              <a:buChar char="§"/>
            </a:pPr>
            <a:r>
              <a:rPr lang="en-US" sz="2200" dirty="0" smtClean="0">
                <a:solidFill>
                  <a:srgbClr val="000000"/>
                </a:solidFill>
                <a:ea typeface="ＭＳ Ｐゴシック" charset="-128"/>
                <a:cs typeface="ＭＳ Ｐゴシック" charset="-128"/>
              </a:rPr>
              <a:t>What we know is speeds did not change appreciably, but without limits there were positive behavioral changes and accident levels reductions. </a:t>
            </a:r>
          </a:p>
        </p:txBody>
      </p:sp>
      <p:pic>
        <p:nvPicPr>
          <p:cNvPr id="45059"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5060"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1643063"/>
            <a:ext cx="8229600" cy="2243137"/>
          </a:xfrm>
        </p:spPr>
        <p:txBody>
          <a:bodyPr/>
          <a:lstStyle/>
          <a:p>
            <a:pPr eaLnBrk="1" hangingPunct="1">
              <a:lnSpc>
                <a:spcPct val="110000"/>
              </a:lnSpc>
              <a:buFont typeface="Wingdings" charset="2"/>
              <a:buChar char="§"/>
            </a:pPr>
            <a:r>
              <a:rPr lang="en-US" sz="2000" smtClean="0">
                <a:solidFill>
                  <a:srgbClr val="000000"/>
                </a:solidFill>
                <a:ea typeface="ＭＳ Ｐゴシック" charset="-128"/>
                <a:cs typeface="ＭＳ Ｐゴシック" charset="-128"/>
              </a:rPr>
              <a:t>The Montana Paradox safety results were not an anomaly.</a:t>
            </a:r>
          </a:p>
          <a:p>
            <a:pPr eaLnBrk="1" hangingPunct="1">
              <a:lnSpc>
                <a:spcPct val="110000"/>
              </a:lnSpc>
              <a:buFont typeface="Wingdings" charset="2"/>
              <a:buChar char="§"/>
            </a:pPr>
            <a:r>
              <a:rPr lang="en-US" sz="2000" smtClean="0">
                <a:solidFill>
                  <a:srgbClr val="000000"/>
                </a:solidFill>
                <a:ea typeface="ＭＳ Ｐゴシック" charset="-128"/>
                <a:cs typeface="ＭＳ Ｐゴシック" charset="-128"/>
              </a:rPr>
              <a:t>“Up until 2007, rural roads in the Northern Territory, Australia had no speed limit. Claiming that speed limits were essential to saving lives, the state government imposed a 130km/h (80 MPH) limit on the Stuart, Arnhem, Victoria and Barkly highways and a 110km/h (68 MPH) speed limit on all other roads, unless otherwise marked lower.”</a:t>
            </a:r>
          </a:p>
        </p:txBody>
      </p:sp>
      <p:pic>
        <p:nvPicPr>
          <p:cNvPr id="46083"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6084"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
        <p:nvSpPr>
          <p:cNvPr id="46086" name="TextBox 6"/>
          <p:cNvSpPr txBox="1">
            <a:spLocks noChangeArrowheads="1"/>
          </p:cNvSpPr>
          <p:nvPr/>
        </p:nvSpPr>
        <p:spPr bwMode="auto">
          <a:xfrm>
            <a:off x="762000" y="3886200"/>
            <a:ext cx="7924800" cy="2324100"/>
          </a:xfrm>
          <a:prstGeom prst="rect">
            <a:avLst/>
          </a:prstGeom>
          <a:noFill/>
          <a:ln w="9525">
            <a:noFill/>
            <a:miter lim="800000"/>
            <a:headEnd/>
            <a:tailEnd/>
          </a:ln>
        </p:spPr>
        <p:txBody>
          <a:bodyPr>
            <a:prstTxWarp prst="textNoShape">
              <a:avLst/>
            </a:prstTxWarp>
            <a:spAutoFit/>
          </a:bodyPr>
          <a:lstStyle/>
          <a:p>
            <a:r>
              <a:rPr lang="en-US" b="1">
                <a:latin typeface="Times New Roman" charset="0"/>
              </a:rPr>
              <a:t>Here are the results:</a:t>
            </a:r>
          </a:p>
          <a:p>
            <a:endParaRPr lang="en-US">
              <a:latin typeface="Times New Roman" charset="0"/>
            </a:endParaRPr>
          </a:p>
          <a:p>
            <a:r>
              <a:rPr lang="en-US" i="1">
                <a:latin typeface="Times New Roman" charset="0"/>
              </a:rPr>
              <a:t>Year		2002	2003	2004	2005	2006</a:t>
            </a:r>
            <a:r>
              <a:rPr lang="en-US" b="1" i="1">
                <a:latin typeface="Times New Roman" charset="0"/>
              </a:rPr>
              <a:t>	</a:t>
            </a:r>
            <a:r>
              <a:rPr lang="en-US" b="1" i="1">
                <a:solidFill>
                  <a:schemeClr val="accent2"/>
                </a:solidFill>
                <a:latin typeface="Times New Roman" charset="0"/>
              </a:rPr>
              <a:t>2007	2008</a:t>
            </a:r>
            <a:endParaRPr lang="en-US" b="1" i="1">
              <a:latin typeface="Times New Roman" charset="0"/>
            </a:endParaRPr>
          </a:p>
          <a:p>
            <a:r>
              <a:rPr lang="en-US" i="1">
                <a:latin typeface="Times New Roman" charset="0"/>
              </a:rPr>
              <a:t>Fatalities	  55		  53		  35		  55		  44</a:t>
            </a:r>
            <a:r>
              <a:rPr lang="en-US" b="1" i="1">
                <a:latin typeface="Times New Roman" charset="0"/>
              </a:rPr>
              <a:t>		</a:t>
            </a:r>
            <a:r>
              <a:rPr lang="en-US" b="1" i="1">
                <a:solidFill>
                  <a:schemeClr val="accent2"/>
                </a:solidFill>
                <a:latin typeface="Times New Roman" charset="0"/>
              </a:rPr>
              <a:t>  57		  75	</a:t>
            </a:r>
          </a:p>
          <a:p>
            <a:endParaRPr lang="en-US">
              <a:latin typeface="Times New Roman" charset="0"/>
            </a:endParaRPr>
          </a:p>
          <a:p>
            <a:pPr>
              <a:spcAft>
                <a:spcPts val="600"/>
              </a:spcAft>
            </a:pPr>
            <a:r>
              <a:rPr lang="en-US" b="1" i="1">
                <a:solidFill>
                  <a:srgbClr val="9F2936"/>
                </a:solidFill>
                <a:latin typeface="Times New Roman" charset="0"/>
              </a:rPr>
              <a:t>A 50% increase in road deaths after the introduction of the speed kills policy, cameras and draconian regulation. The same type of spike Montana experienced.</a:t>
            </a:r>
          </a:p>
          <a:p>
            <a:pPr>
              <a:spcAft>
                <a:spcPts val="1200"/>
              </a:spcAft>
            </a:pPr>
            <a:r>
              <a:rPr lang="en-US" sz="1400">
                <a:latin typeface="Times New Roman" charset="0"/>
              </a:rPr>
              <a:t>http://www.roadsense.com.au/facts.html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7106" name="Picture 7"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7107" name="TextBox 8"/>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Montana No Daytime Limits</a:t>
            </a:r>
          </a:p>
        </p:txBody>
      </p:sp>
      <p:sp>
        <p:nvSpPr>
          <p:cNvPr id="47109" name="Content Placeholder 2"/>
          <p:cNvSpPr txBox="1">
            <a:spLocks/>
          </p:cNvSpPr>
          <p:nvPr/>
        </p:nvSpPr>
        <p:spPr bwMode="auto">
          <a:xfrm>
            <a:off x="228600" y="1566863"/>
            <a:ext cx="8610600" cy="4529137"/>
          </a:xfrm>
          <a:prstGeom prst="rect">
            <a:avLst/>
          </a:prstGeom>
          <a:noFill/>
          <a:ln w="9525">
            <a:noFill/>
            <a:miter lim="800000"/>
            <a:headEnd/>
            <a:tailEnd/>
          </a:ln>
        </p:spPr>
        <p:txBody>
          <a:bodyPr>
            <a:prstTxWarp prst="textNoShape">
              <a:avLst/>
            </a:prstTxWarp>
          </a:bodyPr>
          <a:lstStyle/>
          <a:p>
            <a:pPr marL="342900" indent="-342900">
              <a:lnSpc>
                <a:spcPct val="110000"/>
              </a:lnSpc>
              <a:spcBef>
                <a:spcPct val="20000"/>
              </a:spcBef>
              <a:buFont typeface="Wingdings" charset="2"/>
              <a:buChar char="§"/>
            </a:pPr>
            <a:r>
              <a:rPr lang="en-US" sz="2000" dirty="0">
                <a:solidFill>
                  <a:srgbClr val="000000"/>
                </a:solidFill>
                <a:latin typeface="Times New Roman" charset="0"/>
              </a:rPr>
              <a:t>In Nevada when we looked at fatal accidents on rural highways, well in excess of 70 percent of them were single vehicle events, with fatigue, sleep deficit and medical problems etc being the leading probable cause. When someone is driving in their comfort zone, they are at their safest. Forcing them drive outside of their comfort zone increases stress, fatigue etc. If you add a half hour or more to their travel time, their exposure goes up exponentially for the greatest risk factors. The problem isn’t speed, it’s the per se lack of it.</a:t>
            </a:r>
          </a:p>
          <a:p>
            <a:pPr marL="342900" indent="-342900">
              <a:lnSpc>
                <a:spcPct val="110000"/>
              </a:lnSpc>
              <a:spcBef>
                <a:spcPct val="20000"/>
              </a:spcBef>
              <a:buFont typeface="Wingdings" charset="2"/>
              <a:buChar char="§"/>
            </a:pPr>
            <a:r>
              <a:rPr lang="en-US" sz="2000" dirty="0">
                <a:solidFill>
                  <a:srgbClr val="000000"/>
                </a:solidFill>
                <a:latin typeface="Times New Roman" charset="0"/>
              </a:rPr>
              <a:t>Driving slower and arbitrary traffic regulations does not equate to safety: Urban roadways posted at the 85th percentile speed are safer than those that are under posted. Now we can add Montana to the Autobahn’s and Australia's former no limit roadways; that roadways without speed limits are among the safest of them of all.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1676400"/>
            <a:ext cx="8229600" cy="4343400"/>
          </a:xfrm>
        </p:spPr>
        <p:txBody>
          <a:bodyPr/>
          <a:lstStyle/>
          <a:p>
            <a:pPr eaLnBrk="1" hangingPunct="1">
              <a:spcAft>
                <a:spcPts val="600"/>
              </a:spcAft>
              <a:buFont typeface="Wingdings" charset="2"/>
              <a:buChar char="§"/>
            </a:pPr>
            <a:r>
              <a:rPr lang="en-US" sz="2200" dirty="0" smtClean="0">
                <a:ea typeface="ＭＳ Ｐゴシック" charset="-128"/>
                <a:cs typeface="ＭＳ Ｐゴシック" charset="-128"/>
              </a:rPr>
              <a:t>Politics, power and empires is the short answer.</a:t>
            </a:r>
          </a:p>
          <a:p>
            <a:pPr eaLnBrk="1" hangingPunct="1">
              <a:spcAft>
                <a:spcPts val="600"/>
              </a:spcAft>
              <a:buFont typeface="Wingdings" charset="2"/>
              <a:buChar char="§"/>
            </a:pPr>
            <a:r>
              <a:rPr lang="en-US" sz="2200" dirty="0" smtClean="0">
                <a:ea typeface="ＭＳ Ｐゴシック" charset="-128"/>
                <a:cs typeface="ＭＳ Ｐゴシック" charset="-128"/>
              </a:rPr>
              <a:t>When the science of traffic safety became a threat to the status quo of NHTSA in the early 90’s, the USDOT ceased all new research that could possibly come to any conclusion contrary to their agendas or supporting constituent’s self-interest.  </a:t>
            </a:r>
          </a:p>
          <a:p>
            <a:pPr eaLnBrk="1" hangingPunct="1">
              <a:spcAft>
                <a:spcPts val="600"/>
              </a:spcAft>
              <a:buFont typeface="Wingdings" charset="2"/>
              <a:buChar char="§"/>
            </a:pPr>
            <a:r>
              <a:rPr lang="en-US" sz="2200" dirty="0" smtClean="0">
                <a:ea typeface="ＭＳ Ｐゴシック" charset="-128"/>
                <a:cs typeface="ＭＳ Ｐゴシック" charset="-128"/>
              </a:rPr>
              <a:t>Then USDOT disbanded and or subjugated the FHWA safety teams and researchers, changed the way data was reported, including FARS causations, spent hundreds of millions to reinforce their public safety myths with new faux research and position papers.  </a:t>
            </a:r>
          </a:p>
        </p:txBody>
      </p:sp>
      <p:pic>
        <p:nvPicPr>
          <p:cNvPr id="4813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813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Why Findings and Practice are Inconsistent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457200" y="1600200"/>
            <a:ext cx="8229600" cy="4833938"/>
          </a:xfrm>
        </p:spPr>
        <p:txBody>
          <a:bodyPr/>
          <a:lstStyle/>
          <a:p>
            <a:pPr eaLnBrk="1" hangingPunct="1">
              <a:spcAft>
                <a:spcPts val="600"/>
              </a:spcAft>
              <a:buFont typeface="Wingdings" charset="2"/>
              <a:buChar char="§"/>
            </a:pPr>
            <a:r>
              <a:rPr lang="en-US" sz="2200" dirty="0" smtClean="0">
                <a:ea typeface="ＭＳ Ｐゴシック" charset="-128"/>
                <a:cs typeface="ＭＳ Ｐゴシック" charset="-128"/>
              </a:rPr>
              <a:t>NHTSA then sponsored misinformation efforts to discredit and dilute the influence of engineering practices. The following in part describes the nature and rational for this after the Martin Parker study (Effects of Raising and Lowering Speed Limits on Safety) was first circulated in 1991, and held from publication until the author changed the conclusion in 1995, to conform.</a:t>
            </a:r>
          </a:p>
          <a:p>
            <a:pPr eaLnBrk="1" hangingPunct="1">
              <a:spcBef>
                <a:spcPct val="0"/>
              </a:spcBef>
              <a:buFont typeface="Arial" charset="0"/>
              <a:buNone/>
            </a:pPr>
            <a:r>
              <a:rPr lang="en-US" sz="2000" b="1" dirty="0" smtClean="0">
                <a:ea typeface="ＭＳ Ｐゴシック" charset="-128"/>
                <a:cs typeface="ＭＳ Ｐゴシック" charset="-128"/>
              </a:rPr>
              <a:t>	</a:t>
            </a:r>
            <a:r>
              <a:rPr lang="en-US" sz="1500" b="1" dirty="0" smtClean="0">
                <a:ea typeface="ＭＳ Ｐゴシック" charset="-128"/>
                <a:cs typeface="ＭＳ Ｐゴシック" charset="-128"/>
              </a:rPr>
              <a:t>1995 Federal Register (NHTSA comment):</a:t>
            </a:r>
            <a:r>
              <a:rPr lang="en-US" sz="1500" b="1" i="1" dirty="0" smtClean="0">
                <a:ea typeface="ＭＳ Ｐゴシック" charset="-128"/>
                <a:cs typeface="ＭＳ Ｐゴシック" charset="-128"/>
              </a:rPr>
              <a:t>	</a:t>
            </a:r>
          </a:p>
          <a:p>
            <a:pPr eaLnBrk="1" hangingPunct="1">
              <a:spcBef>
                <a:spcPct val="0"/>
              </a:spcBef>
              <a:buFont typeface="Arial" charset="0"/>
              <a:buNone/>
            </a:pPr>
            <a:r>
              <a:rPr lang="en-US" sz="1500" b="1" i="1" dirty="0" smtClean="0">
                <a:ea typeface="ＭＳ Ｐゴシック" charset="-128"/>
                <a:cs typeface="ＭＳ Ｐゴシック" charset="-128"/>
              </a:rPr>
              <a:t>	“The agencies have not adopted West Virginia's suggestion to include a statement that enforcement funding be preceded by engineering evaluations of existing speed limits.  To do so would hinder enforcement efforts, based on a blanket presumption that existing speed limits are not reasonable.  The agencies are neither willing to accept that presumption nor to place conditions on enforcement efforts, which we view as a vital tool for effective speed control.</a:t>
            </a:r>
            <a:r>
              <a:rPr lang="en-US" sz="1500" i="1" dirty="0" smtClean="0">
                <a:ea typeface="ＭＳ Ｐゴシック" charset="-128"/>
                <a:cs typeface="ＭＳ Ｐゴシック" charset="-128"/>
              </a:rPr>
              <a:t>”</a:t>
            </a:r>
            <a:endParaRPr lang="en-US" sz="1500" dirty="0" smtClean="0">
              <a:ea typeface="ＭＳ Ｐゴシック" charset="-128"/>
              <a:cs typeface="ＭＳ Ｐゴシック" charset="-128"/>
            </a:endParaRPr>
          </a:p>
          <a:p>
            <a:pPr eaLnBrk="1" hangingPunct="1">
              <a:spcAft>
                <a:spcPts val="1200"/>
              </a:spcAft>
              <a:buFont typeface="Wingdings" charset="2"/>
              <a:buChar char="§"/>
            </a:pPr>
            <a:r>
              <a:rPr lang="en-US" sz="2200" dirty="0" smtClean="0">
                <a:ea typeface="ＭＳ Ｐゴシック" charset="-128"/>
                <a:cs typeface="ＭＳ Ｐゴシック" charset="-128"/>
              </a:rPr>
              <a:t>Thus, for more than a decade the USDOT reference base in this field has been severely compromised and is incredible, including the source content of TRB Special Report 254 and USLIMITS </a:t>
            </a:r>
          </a:p>
        </p:txBody>
      </p:sp>
      <p:pic>
        <p:nvPicPr>
          <p:cNvPr id="4915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4915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Why Findings and Practice are Inconsistent</a:t>
            </a:r>
          </a:p>
        </p:txBody>
      </p:sp>
      <p:sp>
        <p:nvSpPr>
          <p:cNvPr id="49158" name="TextBox 9"/>
          <p:cNvSpPr txBox="1">
            <a:spLocks noChangeArrowheads="1"/>
          </p:cNvSpPr>
          <p:nvPr/>
        </p:nvSpPr>
        <p:spPr bwMode="auto">
          <a:xfrm>
            <a:off x="847725" y="6321425"/>
            <a:ext cx="4029075" cy="307975"/>
          </a:xfrm>
          <a:prstGeom prst="rect">
            <a:avLst/>
          </a:prstGeom>
          <a:noFill/>
          <a:ln w="9525">
            <a:noFill/>
            <a:miter lim="800000"/>
            <a:headEnd/>
            <a:tailEnd/>
          </a:ln>
        </p:spPr>
        <p:txBody>
          <a:bodyPr wrap="none">
            <a:prstTxWarp prst="textNoShape">
              <a:avLst/>
            </a:prstTxWarp>
            <a:spAutoFit/>
          </a:bodyPr>
          <a:lstStyle/>
          <a:p>
            <a:r>
              <a:rPr lang="en-US" sz="1400">
                <a:latin typeface="Times New Roman" charset="0"/>
              </a:rPr>
              <a:t>(Details, timelines and events available upon request)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0178"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0179" name="Content Placeholder 2"/>
          <p:cNvSpPr>
            <a:spLocks noGrp="1"/>
          </p:cNvSpPr>
          <p:nvPr>
            <p:ph idx="1"/>
          </p:nvPr>
        </p:nvSpPr>
        <p:spPr>
          <a:xfrm>
            <a:off x="457200" y="1600200"/>
            <a:ext cx="8229600" cy="4833938"/>
          </a:xfrm>
        </p:spPr>
        <p:txBody>
          <a:bodyPr/>
          <a:lstStyle/>
          <a:p>
            <a:pPr eaLnBrk="1" hangingPunct="1">
              <a:spcAft>
                <a:spcPts val="600"/>
              </a:spcAft>
              <a:buFont typeface="Wingdings" charset="2"/>
              <a:buChar char="§"/>
            </a:pPr>
            <a:r>
              <a:rPr lang="en-US" sz="1700" dirty="0" smtClean="0">
                <a:ea typeface="ＭＳ Ｐゴシック" charset="-128"/>
                <a:cs typeface="ＭＳ Ｐゴシック" charset="-128"/>
              </a:rPr>
              <a:t>After the repeal of the NMSL, NHTSA’s legacy of 25 years and hundreds of thousands dependant on enforcing the NMSL needed new justification for their very existence. To meet this crisis for the agency and its constituents, NHTSA hired an ad agency to invent new traffic offenses, justifications and slogans, including zero tolerance. </a:t>
            </a:r>
          </a:p>
          <a:p>
            <a:pPr eaLnBrk="1" hangingPunct="1">
              <a:spcAft>
                <a:spcPts val="600"/>
              </a:spcAft>
              <a:buFont typeface="Wingdings" charset="2"/>
              <a:buChar char="§"/>
            </a:pPr>
            <a:r>
              <a:rPr lang="en-US" sz="1700" dirty="0" smtClean="0">
                <a:ea typeface="ＭＳ Ｐゴシック" charset="-128"/>
                <a:cs typeface="ＭＳ Ｐゴシック" charset="-128"/>
              </a:rPr>
              <a:t>Remember NHTSA’s strong objection to properly engineered speed limits? Well compare its newly invented zero tolerance threshold to what NHTSA actually knew in 1995, when the USDOT subjugated the FHWA research group that authored the following;</a:t>
            </a:r>
          </a:p>
          <a:p>
            <a:pPr eaLnBrk="1" hangingPunct="1">
              <a:buFont typeface="Arial" charset="0"/>
              <a:buNone/>
            </a:pPr>
            <a:r>
              <a:rPr lang="en-US" sz="1400" b="1" dirty="0" smtClean="0">
                <a:ea typeface="ＭＳ Ｐゴシック" charset="-128"/>
                <a:cs typeface="ＭＳ Ｐゴシック" charset="-128"/>
              </a:rPr>
              <a:t>	</a:t>
            </a:r>
            <a:r>
              <a:rPr lang="en-US" sz="1400" i="1" dirty="0" smtClean="0">
                <a:ea typeface="ＭＳ Ｐゴシック" charset="-128"/>
                <a:cs typeface="ＭＳ Ｐゴシック" charset="-128"/>
              </a:rPr>
              <a:t>Samuel C. </a:t>
            </a:r>
            <a:r>
              <a:rPr lang="en-US" sz="1400" i="1" dirty="0" err="1" smtClean="0">
                <a:ea typeface="ＭＳ Ｐゴシック" charset="-128"/>
                <a:cs typeface="ＭＳ Ｐゴシック" charset="-128"/>
              </a:rPr>
              <a:t>Tignor</a:t>
            </a:r>
            <a:r>
              <a:rPr lang="en-US" sz="1400" i="1" dirty="0" smtClean="0">
                <a:ea typeface="ＭＳ Ｐゴシック" charset="-128"/>
                <a:cs typeface="ＭＳ Ｐゴシック" charset="-128"/>
              </a:rPr>
              <a:t> and Davey Warren. "Driver Speed Behavior on U.S. Streets and Highways." Institute of Transportation Engineers: 1990 Compendium of Technical Papers, PUB# PP-020 (FHWA and AASHTO)</a:t>
            </a:r>
          </a:p>
          <a:p>
            <a:pPr eaLnBrk="1" hangingPunct="1">
              <a:spcBef>
                <a:spcPct val="0"/>
              </a:spcBef>
              <a:buFont typeface="Arial" charset="0"/>
              <a:buNone/>
            </a:pPr>
            <a:r>
              <a:rPr lang="en-US" sz="1400" i="1" dirty="0" smtClean="0">
                <a:ea typeface="ＭＳ Ｐゴシック" charset="-128"/>
                <a:cs typeface="ＭＳ Ｐゴシック" charset="-128"/>
              </a:rPr>
              <a:t>	“It would be premature to draw any firm conclusions since the research is still underway. However the findings to date suggest that, on average, current speed limits are set too low to be accepted as reasonable by the vast majority of the drivers. Only about 1 in 10 speed zones has better than 50 percent compliance. The posted limits make technical violators out of motorists driving at reasonable and safe speeds.</a:t>
            </a:r>
          </a:p>
          <a:p>
            <a:pPr eaLnBrk="1" hangingPunct="1">
              <a:buFont typeface="Arial" charset="0"/>
              <a:buNone/>
            </a:pPr>
            <a:r>
              <a:rPr lang="en-US" sz="1400" i="1" dirty="0" smtClean="0">
                <a:ea typeface="ＭＳ Ｐゴシック" charset="-128"/>
                <a:cs typeface="ＭＳ Ｐゴシック" charset="-128"/>
              </a:rPr>
              <a:t>	For the traffic law system to minimize accident risk, then speed limits need to be properly set to define maximum safe speed. Our studies show that most speed zones are posted 8 to 12 mi/</a:t>
            </a:r>
            <a:r>
              <a:rPr lang="en-US" sz="1400" i="1" dirty="0" err="1" smtClean="0">
                <a:ea typeface="ＭＳ Ｐゴシック" charset="-128"/>
                <a:cs typeface="ＭＳ Ｐゴシック" charset="-128"/>
              </a:rPr>
              <a:t>h</a:t>
            </a:r>
            <a:r>
              <a:rPr lang="en-US" sz="1400" i="1" dirty="0" smtClean="0">
                <a:ea typeface="ＭＳ Ｐゴシック" charset="-128"/>
                <a:cs typeface="ＭＳ Ｐゴシック" charset="-128"/>
              </a:rPr>
              <a:t> below the prevailing travel speed and 15 mi/</a:t>
            </a:r>
            <a:r>
              <a:rPr lang="en-US" sz="1400" i="1" dirty="0" err="1" smtClean="0">
                <a:ea typeface="ＭＳ Ｐゴシック" charset="-128"/>
                <a:cs typeface="ＭＳ Ｐゴシック" charset="-128"/>
              </a:rPr>
              <a:t>h</a:t>
            </a:r>
            <a:r>
              <a:rPr lang="en-US" sz="1400" i="1" dirty="0" smtClean="0">
                <a:ea typeface="ＭＳ Ｐゴシック" charset="-128"/>
                <a:cs typeface="ＭＳ Ｐゴシック" charset="-128"/>
              </a:rPr>
              <a:t> or more below the maximum safe speed. Increasing speed limits to more realistic levels will not result in higher speeds but would increase voluntary compliance and target enforcement at the occasional violator and high risk driver.</a:t>
            </a:r>
          </a:p>
        </p:txBody>
      </p:sp>
      <p:sp>
        <p:nvSpPr>
          <p:cNvPr id="5018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SAFEST SPEED</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Why Findings and Practice are Inconsistent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02" name="table"/>
          <p:cNvPicPr>
            <a:picLocks noChangeAspect="1"/>
          </p:cNvPicPr>
          <p:nvPr/>
        </p:nvPicPr>
        <p:blipFill>
          <a:blip r:embed="rId2"/>
          <a:srcRect/>
          <a:stretch>
            <a:fillRect/>
          </a:stretch>
        </p:blipFill>
        <p:spPr bwMode="auto">
          <a:xfrm>
            <a:off x="487363" y="3124200"/>
            <a:ext cx="8123237" cy="2874963"/>
          </a:xfrm>
          <a:prstGeom prst="rect">
            <a:avLst/>
          </a:prstGeom>
          <a:noFill/>
          <a:ln w="9525">
            <a:noFill/>
            <a:miter lim="800000"/>
            <a:headEnd/>
            <a:tailEnd/>
          </a:ln>
        </p:spPr>
      </p:pic>
      <p:sp>
        <p:nvSpPr>
          <p:cNvPr id="51203" name="Content Placeholder 2"/>
          <p:cNvSpPr>
            <a:spLocks noGrp="1"/>
          </p:cNvSpPr>
          <p:nvPr>
            <p:ph idx="1"/>
          </p:nvPr>
        </p:nvSpPr>
        <p:spPr>
          <a:xfrm>
            <a:off x="457200" y="1600200"/>
            <a:ext cx="8229600" cy="4833938"/>
          </a:xfrm>
        </p:spPr>
        <p:txBody>
          <a:bodyPr/>
          <a:lstStyle/>
          <a:p>
            <a:pPr eaLnBrk="1" hangingPunct="1">
              <a:spcAft>
                <a:spcPts val="600"/>
              </a:spcAft>
              <a:buFont typeface="Wingdings" charset="2"/>
              <a:buChar char="§"/>
            </a:pPr>
            <a:r>
              <a:rPr lang="en-US" sz="2200" dirty="0" smtClean="0">
                <a:solidFill>
                  <a:srgbClr val="000000"/>
                </a:solidFill>
                <a:ea typeface="ＭＳ Ｐゴシック" charset="-128"/>
                <a:cs typeface="ＭＳ Ｐゴシック" charset="-128"/>
              </a:rPr>
              <a:t>Eisenhower's 70 mph Interstate System – The 70 mph design speed was a comfort standard with low Gs for an unrestrained passenger sitting blindfolded on a 1940’s circa vehicle front bench seat.</a:t>
            </a:r>
          </a:p>
        </p:txBody>
      </p:sp>
      <p:pic>
        <p:nvPicPr>
          <p:cNvPr id="51204" name="Picture 6" descr="bhspi_bulblogoembossed125.gif"/>
          <p:cNvPicPr>
            <a:picLocks noChangeAspect="1"/>
          </p:cNvPicPr>
          <p:nvPr/>
        </p:nvPicPr>
        <p:blipFill>
          <a:blip r:embed="rId3"/>
          <a:srcRect/>
          <a:stretch>
            <a:fillRect/>
          </a:stretch>
        </p:blipFill>
        <p:spPr bwMode="auto">
          <a:xfrm>
            <a:off x="8131175" y="5824538"/>
            <a:ext cx="914400" cy="914400"/>
          </a:xfrm>
          <a:prstGeom prst="rect">
            <a:avLst/>
          </a:prstGeom>
          <a:noFill/>
          <a:ln w="9525">
            <a:noFill/>
            <a:miter lim="800000"/>
            <a:headEnd/>
            <a:tailEnd/>
          </a:ln>
        </p:spPr>
      </p:pic>
      <p:sp>
        <p:nvSpPr>
          <p:cNvPr id="51205"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DESIGN vs OPERATING SPEED</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Curves - Comfort Circa 1940’s</a:t>
            </a:r>
            <a:endParaRPr lang="en-US" sz="3200" smtClean="0">
              <a:solidFill>
                <a:srgbClr val="FFFFFF"/>
              </a:solidFill>
              <a:ea typeface="ＭＳ Ｐゴシック" charset="-128"/>
              <a:cs typeface="ＭＳ Ｐゴシック" charset="-128"/>
            </a:endParaRPr>
          </a:p>
        </p:txBody>
      </p:sp>
      <p:sp>
        <p:nvSpPr>
          <p:cNvPr id="51207" name="Rectangle 5"/>
          <p:cNvSpPr>
            <a:spLocks noChangeArrowheads="1"/>
          </p:cNvSpPr>
          <p:nvPr/>
        </p:nvSpPr>
        <p:spPr bwMode="auto">
          <a:xfrm>
            <a:off x="609600" y="5943600"/>
            <a:ext cx="2314575" cy="307975"/>
          </a:xfrm>
          <a:prstGeom prst="rect">
            <a:avLst/>
          </a:prstGeom>
          <a:noFill/>
          <a:ln w="9525">
            <a:noFill/>
            <a:miter lim="800000"/>
            <a:headEnd/>
            <a:tailEnd/>
          </a:ln>
        </p:spPr>
        <p:txBody>
          <a:bodyPr wrap="none" lIns="92075" tIns="46038" rIns="92075" bIns="46038">
            <a:prstTxWarp prst="textNoShape">
              <a:avLst/>
            </a:prstTxWarp>
            <a:spAutoFit/>
          </a:bodyPr>
          <a:lstStyle/>
          <a:p>
            <a:r>
              <a:rPr lang="en-US" sz="1400"/>
              <a:t>Source: FHWA-RD-89-226</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1600200"/>
            <a:ext cx="8229600" cy="4724400"/>
          </a:xfrm>
        </p:spPr>
        <p:txBody>
          <a:bodyPr/>
          <a:lstStyle/>
          <a:p>
            <a:pPr eaLnBrk="1" hangingPunct="1">
              <a:buFont typeface="Wingdings" charset="2"/>
              <a:buChar char="§"/>
            </a:pPr>
            <a:r>
              <a:rPr lang="en-US" sz="2200" dirty="0" smtClean="0">
                <a:ea typeface="ＭＳ Ｐゴシック" charset="-128"/>
                <a:cs typeface="ＭＳ Ｐゴシック" charset="-128"/>
              </a:rPr>
              <a:t>All geometric elements must meet or exceed</a:t>
            </a:r>
          </a:p>
          <a:p>
            <a:pPr eaLnBrk="1" hangingPunct="1">
              <a:buFont typeface="Wingdings" charset="2"/>
              <a:buChar char="§"/>
            </a:pPr>
            <a:r>
              <a:rPr lang="en-US" sz="2200" dirty="0" smtClean="0">
                <a:ea typeface="ＭＳ Ｐゴシック" charset="-128"/>
                <a:cs typeface="ＭＳ Ｐゴシック" charset="-128"/>
              </a:rPr>
              <a:t>Only when constrained by terrain or development is minimum used</a:t>
            </a:r>
          </a:p>
          <a:p>
            <a:pPr eaLnBrk="1" hangingPunct="1">
              <a:buFont typeface="Wingdings" charset="2"/>
              <a:buChar char="§"/>
            </a:pPr>
            <a:r>
              <a:rPr lang="en-US" sz="2200" dirty="0" smtClean="0">
                <a:ea typeface="ＭＳ Ｐゴシック" charset="-128"/>
                <a:cs typeface="ＭＳ Ｐゴシック" charset="-128"/>
              </a:rPr>
              <a:t>Maximum safe speed for worst driver under bad road conditions</a:t>
            </a:r>
          </a:p>
          <a:p>
            <a:pPr eaLnBrk="1" hangingPunct="1">
              <a:buFont typeface="Wingdings" charset="2"/>
              <a:buChar char="§"/>
            </a:pPr>
            <a:r>
              <a:rPr lang="en-US" sz="2200" dirty="0" smtClean="0">
                <a:ea typeface="ＭＳ Ｐゴシック" charset="-128"/>
                <a:cs typeface="ＭＳ Ｐゴシック" charset="-128"/>
              </a:rPr>
              <a:t>Reaction time of drunk drivers, stopping with bald tires on slippery road, average comfort level of blindfolded passengers in 1930 vintage car</a:t>
            </a:r>
          </a:p>
          <a:p>
            <a:pPr marL="342900" lvl="2" indent="-342900" eaLnBrk="1" hangingPunct="1">
              <a:buFont typeface="Wingdings" charset="2"/>
              <a:buChar char="§"/>
            </a:pPr>
            <a:r>
              <a:rPr lang="en-US" sz="2200" dirty="0" smtClean="0">
                <a:ea typeface="ＭＳ Ｐゴシック" charset="-128"/>
              </a:rPr>
              <a:t>Driver, environment, vehicle and roadway characteristics govern the operating speed</a:t>
            </a:r>
          </a:p>
          <a:p>
            <a:pPr marL="342900" lvl="2" indent="-342900" eaLnBrk="1" hangingPunct="1">
              <a:buFont typeface="Wingdings" charset="2"/>
              <a:buChar char="§"/>
            </a:pPr>
            <a:r>
              <a:rPr lang="en-US" sz="2200" b="1" dirty="0" smtClean="0">
                <a:ea typeface="ＭＳ Ｐゴシック" charset="-128"/>
              </a:rPr>
              <a:t>Minimum design speed should be based on </a:t>
            </a:r>
            <a:r>
              <a:rPr lang="en-US" sz="2200" dirty="0" smtClean="0">
                <a:ea typeface="ＭＳ Ｐゴシック" charset="-128"/>
              </a:rPr>
              <a:t>functional classification, rural </a:t>
            </a:r>
            <a:r>
              <a:rPr lang="en-US" sz="2200" dirty="0" err="1" smtClean="0">
                <a:ea typeface="ＭＳ Ｐゴシック" charset="-128"/>
              </a:rPr>
              <a:t>vs</a:t>
            </a:r>
            <a:r>
              <a:rPr lang="en-US" sz="2200" dirty="0" smtClean="0">
                <a:ea typeface="ＭＳ Ｐゴシック" charset="-128"/>
              </a:rPr>
              <a:t> urban, terrain, volume and </a:t>
            </a:r>
            <a:r>
              <a:rPr lang="en-US" sz="2200" b="1" dirty="0" smtClean="0">
                <a:ea typeface="ＭＳ Ｐゴシック" charset="-128"/>
              </a:rPr>
              <a:t>anticipated operating speed </a:t>
            </a:r>
            <a:r>
              <a:rPr lang="en-US" sz="2200" dirty="0" smtClean="0">
                <a:ea typeface="ＭＳ Ｐゴシック" charset="-128"/>
              </a:rPr>
              <a:t>based on studies from like facilities</a:t>
            </a:r>
          </a:p>
        </p:txBody>
      </p:sp>
      <p:pic>
        <p:nvPicPr>
          <p:cNvPr id="52227"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2228"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DESIGN vs OPERATING SPEED</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Minimum Design Speed</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SIGN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Federally Regulated Device</a:t>
            </a:r>
          </a:p>
        </p:txBody>
      </p:sp>
      <p:sp>
        <p:nvSpPr>
          <p:cNvPr id="16387" name="Content Placeholder 2"/>
          <p:cNvSpPr>
            <a:spLocks noGrp="1"/>
          </p:cNvSpPr>
          <p:nvPr>
            <p:ph idx="1"/>
          </p:nvPr>
        </p:nvSpPr>
        <p:spPr>
          <a:xfrm>
            <a:off x="457200" y="1719263"/>
            <a:ext cx="8229600" cy="4148137"/>
          </a:xfrm>
        </p:spPr>
        <p:txBody>
          <a:bodyPr/>
          <a:lstStyle/>
          <a:p>
            <a:pPr algn="ctr" eaLnBrk="1" hangingPunct="1">
              <a:spcAft>
                <a:spcPts val="600"/>
              </a:spcAft>
              <a:buFont typeface="Arial" charset="0"/>
              <a:buNone/>
            </a:pPr>
            <a:r>
              <a:rPr lang="en-US" sz="2400" b="1" i="1" dirty="0" smtClean="0">
                <a:ea typeface="ＭＳ Ｐゴシック" charset="-128"/>
                <a:cs typeface="ＭＳ Ｐゴシック" charset="-128"/>
              </a:rPr>
              <a:t>Unique Application of Federal Supremacy</a:t>
            </a:r>
            <a:endParaRPr lang="en-US" sz="2400" b="1" dirty="0" smtClean="0">
              <a:ea typeface="ＭＳ Ｐゴシック" charset="-128"/>
              <a:cs typeface="ＭＳ Ｐゴシック" charset="-128"/>
            </a:endParaRPr>
          </a:p>
          <a:p>
            <a:pPr eaLnBrk="1" hangingPunct="1">
              <a:spcAft>
                <a:spcPts val="600"/>
              </a:spcAft>
              <a:buFont typeface="Wingdings" charset="2"/>
              <a:buChar char="§"/>
            </a:pPr>
            <a:r>
              <a:rPr lang="en-US" sz="2200" b="1" dirty="0" smtClean="0">
                <a:ea typeface="ＭＳ Ｐゴシック" charset="-128"/>
                <a:cs typeface="ＭＳ Ｐゴシック" charset="-128"/>
              </a:rPr>
              <a:t>A Speed Limit Sign is a federal device</a:t>
            </a:r>
            <a:r>
              <a:rPr lang="en-US" sz="2200" dirty="0" smtClean="0">
                <a:ea typeface="ＭＳ Ｐゴシック" charset="-128"/>
                <a:cs typeface="ＭＳ Ｐゴシック" charset="-128"/>
              </a:rPr>
              <a:t>, MUTCD 2B.13 (R2-1), which a posting authority is authorized to use providing they comply with the the Law of the Land; the U.S. Constitution, Congress’ intent in this field, Title 23 and its MUTCD et al, Supremacy, Commerce and Equal Protection Clause(s), </a:t>
            </a:r>
            <a:r>
              <a:rPr lang="en-US" sz="2200" dirty="0" smtClean="0">
                <a:ea typeface="ＭＳ Ｐゴシック" charset="-128"/>
                <a:cs typeface="ＭＳ Ｐゴシック" charset="-128"/>
              </a:rPr>
              <a:t>the1st, 4th</a:t>
            </a:r>
            <a:r>
              <a:rPr lang="en-US" sz="2200" dirty="0" smtClean="0">
                <a:ea typeface="ＭＳ Ｐゴシック" charset="-128"/>
                <a:cs typeface="ＭＳ Ｐゴシック" charset="-128"/>
              </a:rPr>
              <a:t>, 5th, 6th, 9th and 14</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Amendment protections thereof regarding the exercise of police powers enforcing federally regulated devices. </a:t>
            </a:r>
          </a:p>
        </p:txBody>
      </p:sp>
      <p:pic>
        <p:nvPicPr>
          <p:cNvPr id="16388"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6389"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1600199"/>
            <a:ext cx="8229600" cy="5095875"/>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Speed limits require factual foundation</a:t>
            </a:r>
          </a:p>
          <a:p>
            <a:pPr lvl="1" eaLnBrk="1" hangingPunct="1">
              <a:lnSpc>
                <a:spcPct val="85000"/>
              </a:lnSpc>
            </a:pPr>
            <a:r>
              <a:rPr lang="en-US" sz="1600" i="1" dirty="0" smtClean="0"/>
              <a:t>Roadways with limits are not necessarily safer than roads without them</a:t>
            </a:r>
          </a:p>
          <a:p>
            <a:pPr lvl="1" eaLnBrk="1" hangingPunct="1">
              <a:lnSpc>
                <a:spcPct val="85000"/>
              </a:lnSpc>
            </a:pPr>
            <a:r>
              <a:rPr lang="en-US" sz="1600" i="1" dirty="0" smtClean="0"/>
              <a:t>Speed limit sign is a federal device and its application must be uniform</a:t>
            </a:r>
          </a:p>
          <a:p>
            <a:pPr eaLnBrk="1" hangingPunct="1">
              <a:lnSpc>
                <a:spcPct val="85000"/>
              </a:lnSpc>
              <a:buFont typeface="Wingdings" charset="2"/>
              <a:buChar char="§"/>
            </a:pPr>
            <a:r>
              <a:rPr lang="en-US" sz="2200" dirty="0" smtClean="0">
                <a:ea typeface="ＭＳ Ｐゴシック" charset="-128"/>
                <a:cs typeface="ＭＳ Ｐゴシック" charset="-128"/>
              </a:rPr>
              <a:t>Most speed limits set unreasonably low</a:t>
            </a:r>
          </a:p>
          <a:p>
            <a:pPr lvl="1" eaLnBrk="1" hangingPunct="1">
              <a:lnSpc>
                <a:spcPct val="85000"/>
              </a:lnSpc>
            </a:pPr>
            <a:r>
              <a:rPr lang="en-US" sz="1600" i="1" dirty="0" smtClean="0"/>
              <a:t>Make technical violators out of large percent of motorists driving at safe speed</a:t>
            </a:r>
          </a:p>
          <a:p>
            <a:pPr eaLnBrk="1" hangingPunct="1">
              <a:lnSpc>
                <a:spcPct val="85000"/>
              </a:lnSpc>
              <a:buFont typeface="Wingdings" charset="2"/>
              <a:buChar char="§"/>
            </a:pPr>
            <a:r>
              <a:rPr lang="en-US" sz="2200" dirty="0" smtClean="0">
                <a:ea typeface="ＭＳ Ｐゴシック" charset="-128"/>
                <a:cs typeface="ＭＳ Ｐゴシック" charset="-128"/>
              </a:rPr>
              <a:t>Current speed limits do not reflect accident risk</a:t>
            </a:r>
          </a:p>
          <a:p>
            <a:pPr lvl="1" eaLnBrk="1" hangingPunct="1">
              <a:lnSpc>
                <a:spcPct val="85000"/>
              </a:lnSpc>
            </a:pPr>
            <a:r>
              <a:rPr lang="en-US" sz="1600" i="1" dirty="0" smtClean="0"/>
              <a:t>Inconsistent with traffic law system</a:t>
            </a:r>
          </a:p>
          <a:p>
            <a:pPr lvl="1" eaLnBrk="1" hangingPunct="1">
              <a:lnSpc>
                <a:spcPct val="85000"/>
              </a:lnSpc>
            </a:pPr>
            <a:r>
              <a:rPr lang="en-US" sz="1600" i="1" dirty="0" smtClean="0"/>
              <a:t>Misallocates enforcement resources</a:t>
            </a:r>
          </a:p>
          <a:p>
            <a:pPr eaLnBrk="1" hangingPunct="1">
              <a:lnSpc>
                <a:spcPct val="85000"/>
              </a:lnSpc>
              <a:buFont typeface="Wingdings" charset="2"/>
              <a:buChar char="§"/>
            </a:pPr>
            <a:r>
              <a:rPr lang="en-US" sz="2200" dirty="0" smtClean="0">
                <a:ea typeface="ＭＳ Ｐゴシック" charset="-128"/>
                <a:cs typeface="ＭＳ Ｐゴシック" charset="-128"/>
              </a:rPr>
              <a:t>Most motorists drive at a speed road and traffic permits regardless of posted speed</a:t>
            </a:r>
          </a:p>
          <a:p>
            <a:pPr lvl="1" eaLnBrk="1" hangingPunct="1">
              <a:lnSpc>
                <a:spcPct val="85000"/>
              </a:lnSpc>
            </a:pPr>
            <a:r>
              <a:rPr lang="en-US" sz="1600" i="1" dirty="0" smtClean="0"/>
              <a:t>Don’t automatically drive 5, 10 or 15 mph over limit</a:t>
            </a:r>
          </a:p>
          <a:p>
            <a:pPr lvl="1" eaLnBrk="1" hangingPunct="1">
              <a:lnSpc>
                <a:spcPct val="85000"/>
              </a:lnSpc>
            </a:pPr>
            <a:r>
              <a:rPr lang="en-US" sz="1600" i="1" dirty="0" smtClean="0"/>
              <a:t>After as few as 6 days, more than 50 percent of the super majority are found in the top 15th percentile speeds and 100 percent of the measured traffic speeds can still be within safe for conditions</a:t>
            </a:r>
          </a:p>
          <a:p>
            <a:pPr eaLnBrk="1" hangingPunct="1">
              <a:lnSpc>
                <a:spcPct val="85000"/>
              </a:lnSpc>
              <a:buFont typeface="Wingdings" charset="2"/>
              <a:buChar char="§"/>
            </a:pPr>
            <a:r>
              <a:rPr lang="en-US" sz="2200" dirty="0" smtClean="0">
                <a:ea typeface="ＭＳ Ｐゴシック" charset="-128"/>
                <a:cs typeface="ＭＳ Ｐゴシック" charset="-128"/>
              </a:rPr>
              <a:t>Speed limits have lost their informational value, and with it any positive influence they could have upon safety</a:t>
            </a:r>
          </a:p>
        </p:txBody>
      </p:sp>
      <p:pic>
        <p:nvPicPr>
          <p:cNvPr id="5325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325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What We’ve Learned</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4274" name="Picture 9" descr="Snapshot 2009-07-15 04-18-40.tiff"/>
          <p:cNvPicPr>
            <a:picLocks noChangeAspect="1"/>
          </p:cNvPicPr>
          <p:nvPr/>
        </p:nvPicPr>
        <p:blipFill>
          <a:blip r:embed="rId2"/>
          <a:srcRect/>
          <a:stretch>
            <a:fillRect/>
          </a:stretch>
        </p:blipFill>
        <p:spPr bwMode="auto">
          <a:xfrm>
            <a:off x="920750" y="3027363"/>
            <a:ext cx="6927850" cy="3406775"/>
          </a:xfrm>
          <a:prstGeom prst="rect">
            <a:avLst/>
          </a:prstGeom>
          <a:noFill/>
          <a:ln w="9525">
            <a:noFill/>
            <a:miter lim="800000"/>
            <a:headEnd/>
            <a:tailEnd/>
          </a:ln>
        </p:spPr>
      </p:pic>
      <p:sp>
        <p:nvSpPr>
          <p:cNvPr id="54275" name="Content Placeholder 2"/>
          <p:cNvSpPr>
            <a:spLocks noGrp="1"/>
          </p:cNvSpPr>
          <p:nvPr>
            <p:ph idx="1"/>
          </p:nvPr>
        </p:nvSpPr>
        <p:spPr>
          <a:xfrm>
            <a:off x="457200" y="1600200"/>
            <a:ext cx="8229600" cy="1427163"/>
          </a:xfrm>
        </p:spPr>
        <p:txBody>
          <a:bodyPr/>
          <a:lstStyle/>
          <a:p>
            <a:pPr eaLnBrk="1" hangingPunct="1">
              <a:lnSpc>
                <a:spcPct val="85000"/>
              </a:lnSpc>
              <a:buFont typeface="Wingdings" charset="2"/>
              <a:buChar char="§"/>
            </a:pPr>
            <a:r>
              <a:rPr lang="en-US" sz="1800" smtClean="0">
                <a:ea typeface="ＭＳ Ｐゴシック" charset="-128"/>
                <a:cs typeface="ＭＳ Ｐゴシック" charset="-128"/>
              </a:rPr>
              <a:t>Speed of traffic best indicator of reasonable and safe speed</a:t>
            </a:r>
          </a:p>
          <a:p>
            <a:pPr eaLnBrk="1" hangingPunct="1">
              <a:lnSpc>
                <a:spcPct val="85000"/>
              </a:lnSpc>
              <a:buFont typeface="Wingdings" charset="2"/>
              <a:buChar char="§"/>
            </a:pPr>
            <a:r>
              <a:rPr lang="en-US" sz="1800" smtClean="0">
                <a:ea typeface="ＭＳ Ｐゴシック" charset="-128"/>
                <a:cs typeface="ＭＳ Ｐゴシック" charset="-128"/>
              </a:rPr>
              <a:t>Spot speed survey does not meet due process or safety requirements of a study</a:t>
            </a:r>
          </a:p>
          <a:p>
            <a:pPr lvl="1" eaLnBrk="1" hangingPunct="1">
              <a:lnSpc>
                <a:spcPct val="85000"/>
              </a:lnSpc>
              <a:buFont typeface="Arial" charset="0"/>
              <a:buNone/>
            </a:pPr>
            <a:r>
              <a:rPr lang="en-US" sz="1800" smtClean="0"/>
              <a:t>	</a:t>
            </a:r>
            <a:r>
              <a:rPr lang="en-US" sz="1600" smtClean="0"/>
              <a:t>Typical speed varies 4-8 miles per hour over 24hr day</a:t>
            </a:r>
          </a:p>
          <a:p>
            <a:pPr lvl="1" eaLnBrk="1" hangingPunct="1">
              <a:lnSpc>
                <a:spcPct val="85000"/>
              </a:lnSpc>
              <a:buFont typeface="Arial" charset="0"/>
              <a:buNone/>
            </a:pPr>
            <a:r>
              <a:rPr lang="en-US" sz="1600" smtClean="0"/>
              <a:t>	Speed variance can be even greater by day, and time of year</a:t>
            </a:r>
          </a:p>
          <a:p>
            <a:pPr lvl="1" eaLnBrk="1" hangingPunct="1">
              <a:lnSpc>
                <a:spcPct val="85000"/>
              </a:lnSpc>
              <a:buFont typeface="Arial" charset="0"/>
              <a:buNone/>
            </a:pPr>
            <a:r>
              <a:rPr lang="en-US" sz="1600" smtClean="0"/>
              <a:t>	Safe speed can vary more than 30 mph – sample of such a site – what would you post?</a:t>
            </a:r>
          </a:p>
          <a:p>
            <a:pPr eaLnBrk="1" hangingPunct="1">
              <a:lnSpc>
                <a:spcPct val="85000"/>
              </a:lnSpc>
              <a:buFont typeface="Wingdings" charset="2"/>
              <a:buChar char="§"/>
            </a:pPr>
            <a:endParaRPr lang="en-US" sz="2400" smtClean="0">
              <a:ea typeface="ＭＳ Ｐゴシック" charset="-128"/>
              <a:cs typeface="ＭＳ Ｐゴシック" charset="-128"/>
            </a:endParaRPr>
          </a:p>
        </p:txBody>
      </p:sp>
      <p:pic>
        <p:nvPicPr>
          <p:cNvPr id="54276" name="Picture 6" descr="bhspi_bulblogoembossed125.gif"/>
          <p:cNvPicPr>
            <a:picLocks noChangeAspect="1"/>
          </p:cNvPicPr>
          <p:nvPr/>
        </p:nvPicPr>
        <p:blipFill>
          <a:blip r:embed="rId3"/>
          <a:srcRect/>
          <a:stretch>
            <a:fillRect/>
          </a:stretch>
        </p:blipFill>
        <p:spPr bwMode="auto">
          <a:xfrm>
            <a:off x="8131175" y="5824538"/>
            <a:ext cx="914400" cy="914400"/>
          </a:xfrm>
          <a:prstGeom prst="rect">
            <a:avLst/>
          </a:prstGeom>
          <a:noFill/>
          <a:ln w="9525">
            <a:noFill/>
            <a:miter lim="800000"/>
            <a:headEnd/>
            <a:tailEnd/>
          </a:ln>
        </p:spPr>
      </p:pic>
      <p:sp>
        <p:nvSpPr>
          <p:cNvPr id="54277"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Spot Survey Inadequate</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1600200"/>
            <a:ext cx="8229600" cy="4724400"/>
          </a:xfrm>
        </p:spPr>
        <p:txBody>
          <a:bodyPr/>
          <a:lstStyle/>
          <a:p>
            <a:pPr eaLnBrk="1" hangingPunct="1">
              <a:lnSpc>
                <a:spcPct val="85000"/>
              </a:lnSpc>
              <a:buFont typeface="Wingdings" charset="2"/>
              <a:buChar char="§"/>
            </a:pPr>
            <a:r>
              <a:rPr lang="en-US" sz="1800" dirty="0" smtClean="0">
                <a:ea typeface="ＭＳ Ｐゴシック" charset="-128"/>
                <a:cs typeface="ＭＳ Ｐゴシック" charset="-128"/>
              </a:rPr>
              <a:t>Must be 24 hour free-flowing speeds</a:t>
            </a:r>
          </a:p>
          <a:p>
            <a:pPr lvl="1" eaLnBrk="1" hangingPunct="1">
              <a:lnSpc>
                <a:spcPct val="85000"/>
              </a:lnSpc>
              <a:buFont typeface="Arial" charset="0"/>
              <a:buNone/>
            </a:pPr>
            <a:r>
              <a:rPr lang="en-US" sz="1800" dirty="0" smtClean="0"/>
              <a:t>Measuring all vehicles in queues results in a lower than actual speed distribution</a:t>
            </a:r>
          </a:p>
          <a:p>
            <a:pPr lvl="1" eaLnBrk="1" hangingPunct="1">
              <a:lnSpc>
                <a:spcPct val="85000"/>
              </a:lnSpc>
              <a:buFont typeface="Arial" charset="0"/>
              <a:buNone/>
            </a:pPr>
            <a:r>
              <a:rPr lang="en-US" sz="1800" dirty="0" smtClean="0"/>
              <a:t>Vehicles entering or leaving the stream shall be excluded</a:t>
            </a:r>
          </a:p>
          <a:p>
            <a:pPr lvl="1" eaLnBrk="1" hangingPunct="1">
              <a:lnSpc>
                <a:spcPct val="85000"/>
              </a:lnSpc>
              <a:buFont typeface="Arial" charset="0"/>
              <a:buNone/>
            </a:pPr>
            <a:r>
              <a:rPr lang="en-US" sz="1800" dirty="0" smtClean="0"/>
              <a:t>At least 500 feet from junctions, convergence zones and curves</a:t>
            </a:r>
          </a:p>
          <a:p>
            <a:pPr lvl="1" eaLnBrk="1" hangingPunct="1">
              <a:lnSpc>
                <a:spcPct val="85000"/>
              </a:lnSpc>
              <a:buFont typeface="Arial" charset="0"/>
              <a:buNone/>
            </a:pPr>
            <a:r>
              <a:rPr lang="en-US" sz="1800" dirty="0" smtClean="0"/>
              <a:t>No active enforcement prior to or during study</a:t>
            </a:r>
          </a:p>
          <a:p>
            <a:pPr eaLnBrk="1" hangingPunct="1">
              <a:lnSpc>
                <a:spcPct val="85000"/>
              </a:lnSpc>
              <a:buFont typeface="Wingdings" charset="2"/>
              <a:buChar char="§"/>
            </a:pPr>
            <a:r>
              <a:rPr lang="en-US" sz="1800" dirty="0" smtClean="0">
                <a:ea typeface="ＭＳ Ｐゴシック" charset="-128"/>
                <a:cs typeface="ＭＳ Ｐゴシック" charset="-128"/>
              </a:rPr>
              <a:t>Measurement methods must not impede traffic or influence results</a:t>
            </a:r>
          </a:p>
          <a:p>
            <a:pPr lvl="1" eaLnBrk="1" hangingPunct="1">
              <a:lnSpc>
                <a:spcPct val="85000"/>
              </a:lnSpc>
              <a:buFont typeface="Arial" charset="0"/>
              <a:buNone/>
            </a:pPr>
            <a:r>
              <a:rPr lang="en-US" sz="1800" dirty="0" smtClean="0"/>
              <a:t>Radar devices have shown to result in 3 mph plus reduction in speed - "Detectible” measurements methods influence results</a:t>
            </a:r>
          </a:p>
          <a:p>
            <a:pPr lvl="1" eaLnBrk="1" hangingPunct="1">
              <a:lnSpc>
                <a:spcPct val="85000"/>
              </a:lnSpc>
              <a:buFont typeface="Arial" charset="0"/>
              <a:buNone/>
            </a:pPr>
            <a:r>
              <a:rPr lang="en-US" sz="1800" dirty="0" smtClean="0"/>
              <a:t>Measurement cosine angles greater than 15 degrees results not reliable</a:t>
            </a:r>
          </a:p>
          <a:p>
            <a:pPr eaLnBrk="1" hangingPunct="1">
              <a:lnSpc>
                <a:spcPct val="85000"/>
              </a:lnSpc>
              <a:buFont typeface="Wingdings" charset="2"/>
              <a:buChar char="§"/>
            </a:pPr>
            <a:r>
              <a:rPr lang="en-US" sz="1800" dirty="0" smtClean="0">
                <a:ea typeface="ＭＳ Ｐゴシック" charset="-128"/>
                <a:cs typeface="ＭＳ Ｐゴシック" charset="-128"/>
              </a:rPr>
              <a:t>New roadway surface increases speed 4-5 mph</a:t>
            </a:r>
          </a:p>
          <a:p>
            <a:pPr eaLnBrk="1" hangingPunct="1">
              <a:lnSpc>
                <a:spcPct val="85000"/>
              </a:lnSpc>
              <a:buFont typeface="Wingdings" charset="2"/>
              <a:buChar char="§"/>
            </a:pPr>
            <a:r>
              <a:rPr lang="en-US" sz="1800" dirty="0" smtClean="0">
                <a:ea typeface="ＭＳ Ｐゴシック" charset="-128"/>
                <a:cs typeface="ＭＳ Ｐゴシック" charset="-128"/>
              </a:rPr>
              <a:t>Trucks on average are 3 mph slower</a:t>
            </a:r>
          </a:p>
          <a:p>
            <a:pPr eaLnBrk="1" hangingPunct="1">
              <a:lnSpc>
                <a:spcPct val="85000"/>
              </a:lnSpc>
              <a:buFont typeface="Wingdings" charset="2"/>
              <a:buChar char="§"/>
            </a:pPr>
            <a:r>
              <a:rPr lang="en-US" sz="1800" dirty="0" smtClean="0">
                <a:ea typeface="ＭＳ Ｐゴシック" charset="-128"/>
                <a:cs typeface="ＭＳ Ｐゴシック" charset="-128"/>
              </a:rPr>
              <a:t>Prevailing speed - 85</a:t>
            </a:r>
            <a:r>
              <a:rPr lang="en-US" sz="1800" baseline="30000" dirty="0" smtClean="0">
                <a:ea typeface="ＭＳ Ｐゴシック" charset="-128"/>
                <a:cs typeface="ＭＳ Ｐゴシック" charset="-128"/>
              </a:rPr>
              <a:t>th</a:t>
            </a:r>
            <a:r>
              <a:rPr lang="en-US" sz="1800" dirty="0" smtClean="0">
                <a:ea typeface="ＭＳ Ｐゴシック" charset="-128"/>
                <a:cs typeface="ＭＳ Ｐゴシック" charset="-128"/>
              </a:rPr>
              <a:t> percentile speed rounded up to next 5 mph</a:t>
            </a:r>
          </a:p>
          <a:p>
            <a:pPr eaLnBrk="1" hangingPunct="1">
              <a:lnSpc>
                <a:spcPct val="85000"/>
              </a:lnSpc>
              <a:buFont typeface="Wingdings" charset="2"/>
              <a:buChar char="§"/>
            </a:pPr>
            <a:r>
              <a:rPr lang="en-US" sz="1800" dirty="0" smtClean="0">
                <a:ea typeface="ＭＳ Ｐゴシック" charset="-128"/>
                <a:cs typeface="ＭＳ Ｐゴシック" charset="-128"/>
              </a:rPr>
              <a:t>Higher speeds are found where higher speeds are safe</a:t>
            </a:r>
          </a:p>
          <a:p>
            <a:pPr eaLnBrk="1" hangingPunct="1">
              <a:lnSpc>
                <a:spcPct val="85000"/>
              </a:lnSpc>
              <a:buFont typeface="Wingdings" charset="2"/>
              <a:buChar char="§"/>
            </a:pPr>
            <a:r>
              <a:rPr lang="en-US" sz="1800" dirty="0" smtClean="0">
                <a:ea typeface="ＭＳ Ｐゴシック" charset="-128"/>
                <a:cs typeface="ＭＳ Ｐゴシック" charset="-128"/>
              </a:rPr>
              <a:t>Highest speed roadways </a:t>
            </a:r>
            <a:r>
              <a:rPr lang="en-US" sz="1800" dirty="0" smtClean="0">
                <a:ea typeface="ＭＳ Ｐゴシック" charset="-128"/>
                <a:cs typeface="ＭＳ Ｐゴシック" charset="-128"/>
              </a:rPr>
              <a:t>safest</a:t>
            </a:r>
          </a:p>
          <a:p>
            <a:pPr eaLnBrk="1" hangingPunct="1">
              <a:lnSpc>
                <a:spcPct val="85000"/>
              </a:lnSpc>
              <a:buFont typeface="Wingdings" charset="2"/>
              <a:buChar char="§"/>
            </a:pPr>
            <a:r>
              <a:rPr lang="en-US" sz="1800" dirty="0" smtClean="0">
                <a:ea typeface="ＭＳ Ｐゴシック" charset="-128"/>
                <a:cs typeface="ＭＳ Ｐゴシック" charset="-128"/>
              </a:rPr>
              <a:t>Study must quantify entire range of safe speeds which can include all vehicles</a:t>
            </a:r>
            <a:endParaRPr lang="en-US" sz="1800" dirty="0" smtClean="0">
              <a:ea typeface="ＭＳ Ｐゴシック" charset="-128"/>
              <a:cs typeface="ＭＳ Ｐゴシック" charset="-128"/>
            </a:endParaRPr>
          </a:p>
          <a:p>
            <a:pPr eaLnBrk="1" hangingPunct="1">
              <a:lnSpc>
                <a:spcPct val="85000"/>
              </a:lnSpc>
              <a:buFont typeface="Wingdings" charset="2"/>
              <a:buChar char="§"/>
            </a:pPr>
            <a:r>
              <a:rPr lang="en-US" sz="1800" dirty="0" smtClean="0">
                <a:ea typeface="ＭＳ Ｐゴシック" charset="-128"/>
                <a:cs typeface="ＭＳ Ｐゴシック" charset="-128"/>
              </a:rPr>
              <a:t>Every 5 years or when there is a substantive change in use</a:t>
            </a:r>
          </a:p>
          <a:p>
            <a:pPr eaLnBrk="1" hangingPunct="1">
              <a:lnSpc>
                <a:spcPct val="85000"/>
              </a:lnSpc>
              <a:buFont typeface="Wingdings" charset="2"/>
              <a:buChar char="§"/>
            </a:pPr>
            <a:endParaRPr lang="en-US" sz="2400" dirty="0" smtClean="0">
              <a:ea typeface="ＭＳ Ｐゴシック" charset="-128"/>
              <a:cs typeface="ＭＳ Ｐゴシック" charset="-128"/>
            </a:endParaRPr>
          </a:p>
        </p:txBody>
      </p:sp>
      <p:pic>
        <p:nvPicPr>
          <p:cNvPr id="55299"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530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Speed Study Factors</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1600200"/>
            <a:ext cx="4114800" cy="4833938"/>
          </a:xfrm>
        </p:spPr>
        <p:txBody>
          <a:bodyPr/>
          <a:lstStyle/>
          <a:p>
            <a:pPr eaLnBrk="1" hangingPunct="1">
              <a:lnSpc>
                <a:spcPct val="85000"/>
              </a:lnSpc>
              <a:buFont typeface="Wingdings" charset="2"/>
              <a:buChar char="§"/>
            </a:pPr>
            <a:r>
              <a:rPr lang="en-US" sz="1900" dirty="0" smtClean="0">
                <a:ea typeface="ＭＳ Ｐゴシック" charset="-128"/>
                <a:cs typeface="ＭＳ Ｐゴシック" charset="-128"/>
              </a:rPr>
              <a:t>Requires study to determine need justified, if warranted;</a:t>
            </a:r>
          </a:p>
          <a:p>
            <a:pPr eaLnBrk="1" hangingPunct="1">
              <a:lnSpc>
                <a:spcPct val="85000"/>
              </a:lnSpc>
              <a:buFont typeface="Wingdings" charset="2"/>
              <a:buChar char="§"/>
            </a:pPr>
            <a:r>
              <a:rPr lang="en-US" sz="1900" dirty="0" smtClean="0">
                <a:ea typeface="ＭＳ Ｐゴシック" charset="-128"/>
                <a:cs typeface="ＭＳ Ｐゴシック" charset="-128"/>
              </a:rPr>
              <a:t>Post recommended maximum prevailing</a:t>
            </a:r>
          </a:p>
          <a:p>
            <a:pPr eaLnBrk="1" hangingPunct="1">
              <a:lnSpc>
                <a:spcPct val="85000"/>
              </a:lnSpc>
              <a:buFont typeface="Wingdings" charset="2"/>
              <a:buChar char="§"/>
            </a:pPr>
            <a:r>
              <a:rPr lang="en-US" sz="1900" dirty="0" smtClean="0">
                <a:ea typeface="ＭＳ Ｐゴシック" charset="-128"/>
                <a:cs typeface="ＭＳ Ｐゴシック" charset="-128"/>
              </a:rPr>
              <a:t>24 hour free-flowing speeds</a:t>
            </a:r>
          </a:p>
          <a:p>
            <a:pPr eaLnBrk="1" hangingPunct="1">
              <a:lnSpc>
                <a:spcPct val="85000"/>
              </a:lnSpc>
              <a:buFont typeface="Wingdings" charset="2"/>
              <a:buChar char="§"/>
            </a:pPr>
            <a:r>
              <a:rPr lang="en-US" sz="1900" dirty="0" smtClean="0">
                <a:ea typeface="ＭＳ Ｐゴシック" charset="-128"/>
                <a:cs typeface="ＭＳ Ｐゴシック" charset="-128"/>
              </a:rPr>
              <a:t>85</a:t>
            </a:r>
            <a:r>
              <a:rPr lang="en-US" sz="1900" baseline="30000" dirty="0" smtClean="0">
                <a:ea typeface="ＭＳ Ｐゴシック" charset="-128"/>
                <a:cs typeface="ＭＳ Ｐゴシック" charset="-128"/>
              </a:rPr>
              <a:t>th</a:t>
            </a:r>
            <a:r>
              <a:rPr lang="en-US" sz="1900" dirty="0" smtClean="0">
                <a:ea typeface="ＭＳ Ｐゴシック" charset="-128"/>
                <a:cs typeface="ＭＳ Ｐゴシック" charset="-128"/>
              </a:rPr>
              <a:t> percentile speed rounded up to next 5mph</a:t>
            </a:r>
          </a:p>
          <a:p>
            <a:pPr eaLnBrk="1" hangingPunct="1">
              <a:lnSpc>
                <a:spcPct val="85000"/>
              </a:lnSpc>
              <a:buFont typeface="Wingdings" charset="2"/>
              <a:buChar char="§"/>
            </a:pPr>
            <a:r>
              <a:rPr lang="en-US" sz="1900" dirty="0" smtClean="0">
                <a:ea typeface="ＭＳ Ｐゴシック" charset="-128"/>
                <a:cs typeface="ＭＳ Ｐゴシック" charset="-128"/>
              </a:rPr>
              <a:t>Minimize zone changes over contiguous sections</a:t>
            </a:r>
          </a:p>
          <a:p>
            <a:pPr eaLnBrk="1" hangingPunct="1">
              <a:lnSpc>
                <a:spcPct val="85000"/>
              </a:lnSpc>
              <a:buFont typeface="Wingdings" charset="2"/>
              <a:buChar char="§"/>
            </a:pPr>
            <a:r>
              <a:rPr lang="en-US" sz="1900" dirty="0" smtClean="0">
                <a:ea typeface="ＭＳ Ｐゴシック" charset="-128"/>
                <a:cs typeface="ＭＳ Ｐゴシック" charset="-128"/>
              </a:rPr>
              <a:t>No other considerations</a:t>
            </a:r>
          </a:p>
          <a:p>
            <a:pPr eaLnBrk="1" hangingPunct="1">
              <a:lnSpc>
                <a:spcPct val="85000"/>
              </a:lnSpc>
              <a:buFont typeface="Arial" charset="0"/>
              <a:buNone/>
            </a:pPr>
            <a:r>
              <a:rPr lang="en-US" sz="1900" dirty="0" smtClean="0">
                <a:ea typeface="ＭＳ Ｐゴシック" charset="-128"/>
                <a:cs typeface="ＭＳ Ｐゴシック" charset="-128"/>
              </a:rPr>
              <a:t>	</a:t>
            </a:r>
            <a:r>
              <a:rPr lang="en-US" sz="1900" b="1" i="1" dirty="0" smtClean="0">
                <a:ea typeface="ＭＳ Ｐゴシック" charset="-128"/>
                <a:cs typeface="ＭＳ Ｐゴシック" charset="-128"/>
              </a:rPr>
              <a:t>Regardless if posted or not:</a:t>
            </a:r>
          </a:p>
          <a:p>
            <a:pPr eaLnBrk="1" hangingPunct="1">
              <a:lnSpc>
                <a:spcPct val="85000"/>
              </a:lnSpc>
              <a:buFont typeface="Wingdings" charset="2"/>
              <a:buChar char="§"/>
            </a:pPr>
            <a:r>
              <a:rPr lang="en-US" sz="1900" dirty="0" smtClean="0">
                <a:ea typeface="ＭＳ Ｐゴシック" charset="-128"/>
                <a:cs typeface="ＭＳ Ｐゴシック" charset="-128"/>
              </a:rPr>
              <a:t>Representative data points and periodic safety audits (5 years)</a:t>
            </a:r>
          </a:p>
          <a:p>
            <a:pPr eaLnBrk="1" hangingPunct="1">
              <a:lnSpc>
                <a:spcPct val="85000"/>
              </a:lnSpc>
              <a:buFont typeface="Wingdings" charset="2"/>
              <a:buChar char="§"/>
            </a:pPr>
            <a:r>
              <a:rPr lang="en-US" sz="1900" dirty="0" smtClean="0">
                <a:ea typeface="ＭＳ Ｐゴシック" charset="-128"/>
                <a:cs typeface="ＭＳ Ｐゴシック" charset="-128"/>
              </a:rPr>
              <a:t>Mitigate hazards with signs, passing exclusion zones etc or remedial action based on prevailing speed</a:t>
            </a: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56323"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6324"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Interstate and Rural Highways</a:t>
            </a:r>
            <a:endParaRPr lang="en-US" sz="3200" smtClean="0">
              <a:solidFill>
                <a:srgbClr val="FFFFFF"/>
              </a:solidFill>
              <a:ea typeface="ＭＳ Ｐゴシック" charset="-128"/>
              <a:cs typeface="ＭＳ Ｐゴシック" charset="-128"/>
            </a:endParaRPr>
          </a:p>
        </p:txBody>
      </p:sp>
      <p:sp>
        <p:nvSpPr>
          <p:cNvPr id="56326"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85</a:t>
            </a:r>
          </a:p>
        </p:txBody>
      </p:sp>
      <p:grpSp>
        <p:nvGrpSpPr>
          <p:cNvPr id="56327" name="Group 8"/>
          <p:cNvGrpSpPr>
            <a:grpSpLocks/>
          </p:cNvGrpSpPr>
          <p:nvPr/>
        </p:nvGrpSpPr>
        <p:grpSpPr bwMode="auto">
          <a:xfrm>
            <a:off x="5105400" y="1828800"/>
            <a:ext cx="3027363" cy="4191000"/>
            <a:chOff x="3314" y="925"/>
            <a:chExt cx="2150" cy="2855"/>
          </a:xfrm>
        </p:grpSpPr>
        <p:sp>
          <p:nvSpPr>
            <p:cNvPr id="56328"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56329"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56330"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457200" y="1600200"/>
            <a:ext cx="4114800" cy="5138738"/>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Post recommended maximum prevailing</a:t>
            </a:r>
          </a:p>
          <a:p>
            <a:pPr eaLnBrk="1" hangingPunct="1">
              <a:lnSpc>
                <a:spcPct val="85000"/>
              </a:lnSpc>
              <a:buFont typeface="Wingdings" charset="2"/>
              <a:buChar char="§"/>
            </a:pPr>
            <a:r>
              <a:rPr lang="en-US" sz="2200" dirty="0" smtClean="0">
                <a:ea typeface="ＭＳ Ｐゴシック" charset="-128"/>
                <a:cs typeface="ＭＳ Ｐゴシック" charset="-128"/>
              </a:rPr>
              <a:t>24 hour free-flowing speeds</a:t>
            </a:r>
          </a:p>
          <a:p>
            <a:pPr eaLnBrk="1" hangingPunct="1">
              <a:lnSpc>
                <a:spcPct val="85000"/>
              </a:lnSpc>
              <a:buFont typeface="Wingdings" charset="2"/>
              <a:buChar char="§"/>
            </a:pPr>
            <a:r>
              <a:rPr lang="en-US" sz="2200" dirty="0" smtClean="0">
                <a:ea typeface="ＭＳ Ｐゴシック" charset="-128"/>
                <a:cs typeface="ＭＳ Ｐゴシック" charset="-128"/>
              </a:rPr>
              <a:t>85</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percentile speed rounded up to next 5mph</a:t>
            </a:r>
          </a:p>
          <a:p>
            <a:pPr eaLnBrk="1" hangingPunct="1">
              <a:lnSpc>
                <a:spcPct val="85000"/>
              </a:lnSpc>
              <a:buFont typeface="Wingdings" charset="2"/>
              <a:buChar char="§"/>
            </a:pPr>
            <a:r>
              <a:rPr lang="en-US" sz="2200" dirty="0" smtClean="0">
                <a:ea typeface="ＭＳ Ｐゴシック" charset="-128"/>
                <a:cs typeface="ＭＳ Ｐゴシック" charset="-128"/>
              </a:rPr>
              <a:t>Minimize zone changes over contiguous sections</a:t>
            </a:r>
          </a:p>
          <a:p>
            <a:pPr eaLnBrk="1" hangingPunct="1">
              <a:lnSpc>
                <a:spcPct val="85000"/>
              </a:lnSpc>
              <a:buFont typeface="Wingdings" charset="2"/>
              <a:buChar char="§"/>
            </a:pPr>
            <a:r>
              <a:rPr lang="en-US" sz="2200" dirty="0" smtClean="0">
                <a:ea typeface="ＭＳ Ｐゴシック" charset="-128"/>
                <a:cs typeface="ＭＳ Ｐゴシック" charset="-128"/>
              </a:rPr>
              <a:t>½ mile intervals data points and periodic safety audits (5 years)</a:t>
            </a:r>
          </a:p>
          <a:p>
            <a:pPr eaLnBrk="1" hangingPunct="1">
              <a:lnSpc>
                <a:spcPct val="85000"/>
              </a:lnSpc>
              <a:buFont typeface="Wingdings" charset="2"/>
              <a:buChar char="§"/>
            </a:pPr>
            <a:r>
              <a:rPr lang="en-US" sz="2200" dirty="0" smtClean="0">
                <a:ea typeface="ＭＳ Ｐゴシック" charset="-128"/>
                <a:cs typeface="ＭＳ Ｐゴシック" charset="-128"/>
              </a:rPr>
              <a:t>Mitigate hazards with signs, access &amp; parking restrictions or remedial action</a:t>
            </a:r>
          </a:p>
          <a:p>
            <a:pPr eaLnBrk="1" hangingPunct="1">
              <a:lnSpc>
                <a:spcPct val="85000"/>
              </a:lnSpc>
              <a:buFont typeface="Wingdings" charset="2"/>
              <a:buChar char="§"/>
            </a:pPr>
            <a:r>
              <a:rPr lang="en-US" sz="2200" dirty="0" smtClean="0">
                <a:ea typeface="ＭＳ Ｐゴシック" charset="-128"/>
                <a:cs typeface="ＭＳ Ｐゴシック" charset="-128"/>
              </a:rPr>
              <a:t>No other considerations</a:t>
            </a:r>
            <a:endParaRPr lang="en-US" sz="2200" b="1" i="1" dirty="0" smtClean="0">
              <a:ea typeface="ＭＳ Ｐゴシック" charset="-128"/>
              <a:cs typeface="ＭＳ Ｐゴシック" charset="-128"/>
            </a:endParaRP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57347"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7348"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Urban Roadways &amp; Arterials</a:t>
            </a:r>
            <a:endParaRPr lang="en-US" sz="3200" smtClean="0">
              <a:solidFill>
                <a:srgbClr val="FFFFFF"/>
              </a:solidFill>
              <a:ea typeface="ＭＳ Ｐゴシック" charset="-128"/>
              <a:cs typeface="ＭＳ Ｐゴシック" charset="-128"/>
            </a:endParaRPr>
          </a:p>
        </p:txBody>
      </p:sp>
      <p:sp>
        <p:nvSpPr>
          <p:cNvPr id="57350"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85</a:t>
            </a:r>
          </a:p>
        </p:txBody>
      </p:sp>
      <p:grpSp>
        <p:nvGrpSpPr>
          <p:cNvPr id="57351" name="Group 8"/>
          <p:cNvGrpSpPr>
            <a:grpSpLocks/>
          </p:cNvGrpSpPr>
          <p:nvPr/>
        </p:nvGrpSpPr>
        <p:grpSpPr bwMode="auto">
          <a:xfrm>
            <a:off x="5105400" y="1828800"/>
            <a:ext cx="3027363" cy="4191000"/>
            <a:chOff x="3314" y="925"/>
            <a:chExt cx="2150" cy="2855"/>
          </a:xfrm>
        </p:grpSpPr>
        <p:sp>
          <p:nvSpPr>
            <p:cNvPr id="57352"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57353"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57354"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457200" y="1600200"/>
            <a:ext cx="4114800" cy="4833938"/>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Post recommended maximum prevailing</a:t>
            </a:r>
          </a:p>
          <a:p>
            <a:pPr eaLnBrk="1" hangingPunct="1">
              <a:lnSpc>
                <a:spcPct val="85000"/>
              </a:lnSpc>
              <a:buFont typeface="Wingdings" charset="2"/>
              <a:buChar char="§"/>
            </a:pPr>
            <a:r>
              <a:rPr lang="en-US" sz="2200" dirty="0" smtClean="0">
                <a:ea typeface="ＭＳ Ｐゴシック" charset="-128"/>
                <a:cs typeface="ＭＳ Ｐゴシック" charset="-128"/>
              </a:rPr>
              <a:t>24 hour free-flowing speeds</a:t>
            </a:r>
          </a:p>
          <a:p>
            <a:pPr eaLnBrk="1" hangingPunct="1">
              <a:lnSpc>
                <a:spcPct val="85000"/>
              </a:lnSpc>
              <a:buFont typeface="Wingdings" charset="2"/>
              <a:buChar char="§"/>
            </a:pPr>
            <a:r>
              <a:rPr lang="en-US" sz="2200" dirty="0" smtClean="0">
                <a:ea typeface="ＭＳ Ｐゴシック" charset="-128"/>
                <a:cs typeface="ＭＳ Ｐゴシック" charset="-128"/>
              </a:rPr>
              <a:t>85</a:t>
            </a:r>
            <a:r>
              <a:rPr lang="en-US" sz="2200" baseline="30000" dirty="0" smtClean="0">
                <a:ea typeface="ＭＳ Ｐゴシック" charset="-128"/>
                <a:cs typeface="ＭＳ Ｐゴシック" charset="-128"/>
              </a:rPr>
              <a:t>th</a:t>
            </a:r>
            <a:r>
              <a:rPr lang="en-US" sz="2200" dirty="0" smtClean="0">
                <a:ea typeface="ＭＳ Ｐゴシック" charset="-128"/>
                <a:cs typeface="ＭＳ Ｐゴシック" charset="-128"/>
              </a:rPr>
              <a:t> percentile speed rounded down to next 5mph</a:t>
            </a:r>
          </a:p>
          <a:p>
            <a:pPr eaLnBrk="1" hangingPunct="1">
              <a:lnSpc>
                <a:spcPct val="85000"/>
              </a:lnSpc>
              <a:buFont typeface="Wingdings" charset="2"/>
              <a:buChar char="§"/>
            </a:pPr>
            <a:r>
              <a:rPr lang="en-US" sz="2200" dirty="0" smtClean="0">
                <a:ea typeface="ＭＳ Ｐゴシック" charset="-128"/>
                <a:cs typeface="ＭＳ Ｐゴシック" charset="-128"/>
              </a:rPr>
              <a:t>Representative samples</a:t>
            </a:r>
          </a:p>
          <a:p>
            <a:pPr eaLnBrk="1" hangingPunct="1">
              <a:lnSpc>
                <a:spcPct val="85000"/>
              </a:lnSpc>
              <a:buFont typeface="Wingdings" charset="2"/>
              <a:buChar char="§"/>
            </a:pPr>
            <a:r>
              <a:rPr lang="en-US" sz="2200" dirty="0" smtClean="0">
                <a:ea typeface="ＭＳ Ｐゴシック" charset="-128"/>
                <a:cs typeface="ＭＳ Ｐゴシック" charset="-128"/>
              </a:rPr>
              <a:t>If lower limits desired, change environment, use roundabouts where practical</a:t>
            </a:r>
          </a:p>
          <a:p>
            <a:pPr eaLnBrk="1" hangingPunct="1">
              <a:lnSpc>
                <a:spcPct val="85000"/>
              </a:lnSpc>
              <a:buFont typeface="Wingdings" charset="2"/>
              <a:buChar char="§"/>
            </a:pPr>
            <a:r>
              <a:rPr lang="en-US" sz="2200" dirty="0" smtClean="0">
                <a:ea typeface="ＭＳ Ｐゴシック" charset="-128"/>
                <a:cs typeface="ＭＳ Ｐゴシック" charset="-128"/>
              </a:rPr>
              <a:t>Mitigate hazards with signs, access &amp; parking restrictions or remedial action</a:t>
            </a:r>
          </a:p>
          <a:p>
            <a:pPr eaLnBrk="1" hangingPunct="1">
              <a:lnSpc>
                <a:spcPct val="85000"/>
              </a:lnSpc>
              <a:buFont typeface="Wingdings" charset="2"/>
              <a:buChar char="§"/>
            </a:pPr>
            <a:r>
              <a:rPr lang="en-US" sz="2200" dirty="0" smtClean="0">
                <a:ea typeface="ＭＳ Ｐゴシック" charset="-128"/>
                <a:cs typeface="ＭＳ Ｐゴシック" charset="-128"/>
              </a:rPr>
              <a:t>Do not use stop signs for speed control</a:t>
            </a: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5837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837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Residential Areas / Business Parks</a:t>
            </a:r>
            <a:endParaRPr lang="en-US" sz="3200" smtClean="0">
              <a:solidFill>
                <a:srgbClr val="FFFFFF"/>
              </a:solidFill>
              <a:ea typeface="ＭＳ Ｐゴシック" charset="-128"/>
              <a:cs typeface="ＭＳ Ｐゴシック" charset="-128"/>
            </a:endParaRPr>
          </a:p>
        </p:txBody>
      </p:sp>
      <p:sp>
        <p:nvSpPr>
          <p:cNvPr id="58374"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85</a:t>
            </a:r>
          </a:p>
        </p:txBody>
      </p:sp>
      <p:grpSp>
        <p:nvGrpSpPr>
          <p:cNvPr id="58375" name="Group 8"/>
          <p:cNvGrpSpPr>
            <a:grpSpLocks/>
          </p:cNvGrpSpPr>
          <p:nvPr/>
        </p:nvGrpSpPr>
        <p:grpSpPr bwMode="auto">
          <a:xfrm>
            <a:off x="5105400" y="1828800"/>
            <a:ext cx="3027363" cy="4191000"/>
            <a:chOff x="3314" y="925"/>
            <a:chExt cx="2150" cy="2855"/>
          </a:xfrm>
        </p:grpSpPr>
        <p:sp>
          <p:nvSpPr>
            <p:cNvPr id="58376"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58377"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58378"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457200" y="1600200"/>
            <a:ext cx="4114800" cy="4833938"/>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Prima facie</a:t>
            </a:r>
          </a:p>
          <a:p>
            <a:pPr eaLnBrk="1" hangingPunct="1">
              <a:lnSpc>
                <a:spcPct val="85000"/>
              </a:lnSpc>
              <a:buFont typeface="Wingdings" charset="2"/>
              <a:buChar char="§"/>
            </a:pPr>
            <a:r>
              <a:rPr lang="en-US" sz="2200" dirty="0" smtClean="0">
                <a:ea typeface="ＭＳ Ｐゴシック" charset="-128"/>
                <a:cs typeface="ＭＳ Ｐゴシック" charset="-128"/>
              </a:rPr>
              <a:t>Create traffic plan</a:t>
            </a:r>
          </a:p>
          <a:p>
            <a:pPr eaLnBrk="1" hangingPunct="1">
              <a:lnSpc>
                <a:spcPct val="85000"/>
              </a:lnSpc>
              <a:buFont typeface="Wingdings" charset="2"/>
              <a:buChar char="§"/>
            </a:pPr>
            <a:r>
              <a:rPr lang="en-US" sz="2200" dirty="0" smtClean="0">
                <a:ea typeface="ＭＳ Ｐゴシック" charset="-128"/>
                <a:cs typeface="ＭＳ Ｐゴシック" charset="-128"/>
              </a:rPr>
              <a:t>Minimize cross traffic</a:t>
            </a:r>
          </a:p>
          <a:p>
            <a:pPr eaLnBrk="1" hangingPunct="1">
              <a:lnSpc>
                <a:spcPct val="85000"/>
              </a:lnSpc>
              <a:buFont typeface="Wingdings" charset="2"/>
              <a:buChar char="§"/>
            </a:pPr>
            <a:r>
              <a:rPr lang="en-US" sz="2200" dirty="0" smtClean="0">
                <a:ea typeface="ＭＳ Ｐゴシック" charset="-128"/>
                <a:cs typeface="ＭＳ Ｐゴシック" charset="-128"/>
              </a:rPr>
              <a:t>Average speed measured when children present</a:t>
            </a:r>
          </a:p>
          <a:p>
            <a:pPr eaLnBrk="1" hangingPunct="1">
              <a:lnSpc>
                <a:spcPct val="85000"/>
              </a:lnSpc>
              <a:buFont typeface="Wingdings" charset="2"/>
              <a:buChar char="§"/>
            </a:pPr>
            <a:r>
              <a:rPr lang="en-US" sz="2200" dirty="0" smtClean="0">
                <a:ea typeface="ＭＳ Ｐゴシック" charset="-128"/>
                <a:cs typeface="ＭＳ Ｐゴシック" charset="-128"/>
              </a:rPr>
              <a:t>Children present defined as 15 to 30 minutes before and after school hours</a:t>
            </a:r>
          </a:p>
          <a:p>
            <a:pPr eaLnBrk="1" hangingPunct="1">
              <a:lnSpc>
                <a:spcPct val="85000"/>
              </a:lnSpc>
              <a:buFont typeface="Wingdings" charset="2"/>
              <a:buChar char="§"/>
            </a:pPr>
            <a:r>
              <a:rPr lang="en-US" sz="2200" dirty="0" smtClean="0">
                <a:ea typeface="ＭＳ Ｐゴシック" charset="-128"/>
                <a:cs typeface="ＭＳ Ｐゴシック" charset="-128"/>
              </a:rPr>
              <a:t>Children are not considered present during school hours if school has secure perimeter or is set back from roadway or school is 9-12 grades</a:t>
            </a: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5939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5939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School Zones</a:t>
            </a:r>
            <a:endParaRPr lang="en-US" sz="3200" smtClean="0">
              <a:solidFill>
                <a:srgbClr val="FFFFFF"/>
              </a:solidFill>
              <a:ea typeface="ＭＳ Ｐゴシック" charset="-128"/>
              <a:cs typeface="ＭＳ Ｐゴシック" charset="-128"/>
            </a:endParaRPr>
          </a:p>
        </p:txBody>
      </p:sp>
      <p:sp>
        <p:nvSpPr>
          <p:cNvPr id="59398"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50</a:t>
            </a:r>
          </a:p>
        </p:txBody>
      </p:sp>
      <p:grpSp>
        <p:nvGrpSpPr>
          <p:cNvPr id="59399" name="Group 8"/>
          <p:cNvGrpSpPr>
            <a:grpSpLocks/>
          </p:cNvGrpSpPr>
          <p:nvPr/>
        </p:nvGrpSpPr>
        <p:grpSpPr bwMode="auto">
          <a:xfrm>
            <a:off x="5105400" y="1828800"/>
            <a:ext cx="3027363" cy="4191000"/>
            <a:chOff x="3314" y="925"/>
            <a:chExt cx="2150" cy="2855"/>
          </a:xfrm>
        </p:grpSpPr>
        <p:sp>
          <p:nvSpPr>
            <p:cNvPr id="59400"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59401"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59402"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1600200"/>
            <a:ext cx="4114800" cy="4833938"/>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Prima facie</a:t>
            </a:r>
          </a:p>
          <a:p>
            <a:pPr eaLnBrk="1" hangingPunct="1">
              <a:lnSpc>
                <a:spcPct val="85000"/>
              </a:lnSpc>
              <a:buFont typeface="Wingdings" charset="2"/>
              <a:buChar char="§"/>
            </a:pPr>
            <a:r>
              <a:rPr lang="en-US" sz="2200" dirty="0" smtClean="0">
                <a:ea typeface="ＭＳ Ｐゴシック" charset="-128"/>
                <a:cs typeface="ＭＳ Ｐゴシック" charset="-128"/>
              </a:rPr>
              <a:t>Average speed during good conditions</a:t>
            </a:r>
          </a:p>
          <a:p>
            <a:pPr eaLnBrk="1" hangingPunct="1">
              <a:lnSpc>
                <a:spcPct val="85000"/>
              </a:lnSpc>
              <a:buFont typeface="Wingdings" charset="2"/>
              <a:buChar char="§"/>
            </a:pPr>
            <a:r>
              <a:rPr lang="en-US" sz="2200" dirty="0" smtClean="0">
                <a:ea typeface="ＭＳ Ｐゴシック" charset="-128"/>
                <a:cs typeface="ＭＳ Ｐゴシック" charset="-128"/>
              </a:rPr>
              <a:t>Stabilize flow and reduce chaos prior to hazard</a:t>
            </a:r>
          </a:p>
          <a:p>
            <a:pPr eaLnBrk="1" hangingPunct="1">
              <a:lnSpc>
                <a:spcPct val="85000"/>
              </a:lnSpc>
              <a:buFont typeface="Wingdings" charset="2"/>
              <a:buChar char="§"/>
            </a:pPr>
            <a:r>
              <a:rPr lang="en-US" sz="2200" dirty="0" smtClean="0">
                <a:ea typeface="ＭＳ Ｐゴシック" charset="-128"/>
                <a:cs typeface="ＭＳ Ｐゴシック" charset="-128"/>
              </a:rPr>
              <a:t>Only in effect when hazard or workers present</a:t>
            </a:r>
          </a:p>
          <a:p>
            <a:pPr eaLnBrk="1" hangingPunct="1">
              <a:lnSpc>
                <a:spcPct val="85000"/>
              </a:lnSpc>
              <a:buFont typeface="Wingdings" charset="2"/>
              <a:buChar char="§"/>
            </a:pPr>
            <a:r>
              <a:rPr lang="en-US" sz="2200" dirty="0" smtClean="0">
                <a:ea typeface="ＭＳ Ｐゴシック" charset="-128"/>
                <a:cs typeface="ＭＳ Ｐゴシック" charset="-128"/>
              </a:rPr>
              <a:t>Vary limits as conditions change</a:t>
            </a:r>
          </a:p>
          <a:p>
            <a:pPr marL="342900" lvl="1" indent="-342900" eaLnBrk="1" hangingPunct="1">
              <a:lnSpc>
                <a:spcPct val="85000"/>
              </a:lnSpc>
              <a:buFont typeface="Wingdings" charset="2"/>
              <a:buChar char="§"/>
            </a:pPr>
            <a:r>
              <a:rPr lang="en-US" sz="2200" dirty="0" smtClean="0"/>
              <a:t>Use warning sign for hidden hazards and guidance; post advisory speed at average speed of traffic when hazard exists</a:t>
            </a: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60419"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6042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Work Zones</a:t>
            </a:r>
            <a:endParaRPr lang="en-US" sz="3200" smtClean="0">
              <a:solidFill>
                <a:srgbClr val="FFFFFF"/>
              </a:solidFill>
              <a:ea typeface="ＭＳ Ｐゴシック" charset="-128"/>
              <a:cs typeface="ＭＳ Ｐゴシック" charset="-128"/>
            </a:endParaRPr>
          </a:p>
        </p:txBody>
      </p:sp>
      <p:sp>
        <p:nvSpPr>
          <p:cNvPr id="60422"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50</a:t>
            </a:r>
          </a:p>
        </p:txBody>
      </p:sp>
      <p:grpSp>
        <p:nvGrpSpPr>
          <p:cNvPr id="60423" name="Group 8"/>
          <p:cNvGrpSpPr>
            <a:grpSpLocks/>
          </p:cNvGrpSpPr>
          <p:nvPr/>
        </p:nvGrpSpPr>
        <p:grpSpPr bwMode="auto">
          <a:xfrm>
            <a:off x="5105400" y="1828800"/>
            <a:ext cx="3027363" cy="4191000"/>
            <a:chOff x="3314" y="925"/>
            <a:chExt cx="2150" cy="2855"/>
          </a:xfrm>
        </p:grpSpPr>
        <p:sp>
          <p:nvSpPr>
            <p:cNvPr id="60424"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60425"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60426"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457200" y="1600200"/>
            <a:ext cx="4114800" cy="4224338"/>
          </a:xfrm>
        </p:spPr>
        <p:txBody>
          <a:bodyPr/>
          <a:lstStyle/>
          <a:p>
            <a:pPr eaLnBrk="1" hangingPunct="1">
              <a:lnSpc>
                <a:spcPct val="85000"/>
              </a:lnSpc>
              <a:buFont typeface="Wingdings" charset="2"/>
              <a:buChar char="§"/>
            </a:pPr>
            <a:r>
              <a:rPr lang="en-US" sz="2200" dirty="0" smtClean="0">
                <a:ea typeface="ＭＳ Ｐゴシック" charset="-128"/>
                <a:cs typeface="ＭＳ Ｐゴシック" charset="-128"/>
              </a:rPr>
              <a:t>Post recommended maximum prevailing</a:t>
            </a:r>
          </a:p>
          <a:p>
            <a:pPr eaLnBrk="1" hangingPunct="1">
              <a:lnSpc>
                <a:spcPct val="85000"/>
              </a:lnSpc>
              <a:buFont typeface="Wingdings" charset="2"/>
              <a:buChar char="§"/>
            </a:pPr>
            <a:r>
              <a:rPr lang="en-US" sz="2200" dirty="0" smtClean="0">
                <a:ea typeface="ＭＳ Ｐゴシック" charset="-128"/>
                <a:cs typeface="ＭＳ Ｐゴシック" charset="-128"/>
              </a:rPr>
              <a:t>Maximize flow harmony</a:t>
            </a:r>
          </a:p>
          <a:p>
            <a:pPr eaLnBrk="1" hangingPunct="1">
              <a:lnSpc>
                <a:spcPct val="85000"/>
              </a:lnSpc>
              <a:buFont typeface="Wingdings" charset="2"/>
              <a:buChar char="§"/>
            </a:pPr>
            <a:r>
              <a:rPr lang="en-US" sz="2200" dirty="0" smtClean="0">
                <a:ea typeface="ＭＳ Ｐゴシック" charset="-128"/>
                <a:cs typeface="ＭＳ Ｐゴシック" charset="-128"/>
              </a:rPr>
              <a:t>Not to exceed 75 mph*</a:t>
            </a:r>
          </a:p>
          <a:p>
            <a:pPr eaLnBrk="1" hangingPunct="1">
              <a:lnSpc>
                <a:spcPct val="85000"/>
              </a:lnSpc>
              <a:buFont typeface="Wingdings" charset="2"/>
              <a:buChar char="§"/>
            </a:pPr>
            <a:r>
              <a:rPr lang="en-US" sz="2200" dirty="0" smtClean="0">
                <a:ea typeface="ＭＳ Ｐゴシック" charset="-128"/>
                <a:cs typeface="ＭＳ Ｐゴシック" charset="-128"/>
              </a:rPr>
              <a:t>Set regulatory limits to meet special needs on grades etc.</a:t>
            </a:r>
          </a:p>
          <a:p>
            <a:pPr eaLnBrk="1" hangingPunct="1">
              <a:lnSpc>
                <a:spcPct val="85000"/>
              </a:lnSpc>
              <a:buFont typeface="Wingdings" charset="2"/>
              <a:buChar char="§"/>
            </a:pPr>
            <a:r>
              <a:rPr lang="en-US" sz="2200" dirty="0" smtClean="0">
                <a:ea typeface="ＭＳ Ｐゴシック" charset="-128"/>
                <a:cs typeface="ＭＳ Ｐゴシック" charset="-128"/>
              </a:rPr>
              <a:t>Restrict or designate lane use when applicable</a:t>
            </a:r>
          </a:p>
          <a:p>
            <a:pPr marL="342900" lvl="1" indent="-342900" eaLnBrk="1" hangingPunct="1">
              <a:lnSpc>
                <a:spcPct val="85000"/>
              </a:lnSpc>
              <a:buFont typeface="Wingdings" charset="2"/>
              <a:buChar char="§"/>
            </a:pPr>
            <a:r>
              <a:rPr lang="en-US" sz="2200" dirty="0" smtClean="0"/>
              <a:t>Use truck characteristic based warning signs for hidden hazards &amp; post advisory speeds to meet their needs</a:t>
            </a:r>
          </a:p>
          <a:p>
            <a:pPr eaLnBrk="1" hangingPunct="1">
              <a:lnSpc>
                <a:spcPct val="85000"/>
              </a:lnSpc>
              <a:buFont typeface="Arial" charset="0"/>
              <a:buNone/>
            </a:pPr>
            <a:endParaRPr lang="en-US" sz="2400" dirty="0" smtClean="0">
              <a:ea typeface="ＭＳ Ｐゴシック" charset="-128"/>
              <a:cs typeface="ＭＳ Ｐゴシック" charset="-128"/>
            </a:endParaRPr>
          </a:p>
        </p:txBody>
      </p:sp>
      <p:pic>
        <p:nvPicPr>
          <p:cNvPr id="61443"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61444"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Truck Speed Limits</a:t>
            </a:r>
            <a:endParaRPr lang="en-US" sz="3200" smtClean="0">
              <a:solidFill>
                <a:srgbClr val="FFFFFF"/>
              </a:solidFill>
              <a:ea typeface="ＭＳ Ｐゴシック" charset="-128"/>
              <a:cs typeface="ＭＳ Ｐゴシック" charset="-128"/>
            </a:endParaRPr>
          </a:p>
        </p:txBody>
      </p:sp>
      <p:sp>
        <p:nvSpPr>
          <p:cNvPr id="61446" name="Rectangle 4"/>
          <p:cNvSpPr>
            <a:spLocks noChangeArrowheads="1"/>
          </p:cNvSpPr>
          <p:nvPr/>
        </p:nvSpPr>
        <p:spPr bwMode="auto">
          <a:xfrm>
            <a:off x="5489575" y="2895600"/>
            <a:ext cx="2305050" cy="2266950"/>
          </a:xfrm>
          <a:prstGeom prst="rect">
            <a:avLst/>
          </a:prstGeom>
          <a:noFill/>
          <a:ln w="9525">
            <a:noFill/>
            <a:miter lim="800000"/>
            <a:headEnd/>
            <a:tailEnd/>
          </a:ln>
        </p:spPr>
        <p:txBody>
          <a:bodyPr lIns="112713" tIns="55563" rIns="112713" bIns="55563">
            <a:prstTxWarp prst="textNoShape">
              <a:avLst/>
            </a:prstTxWarp>
            <a:spAutoFit/>
          </a:bodyPr>
          <a:lstStyle/>
          <a:p>
            <a:pPr algn="ctr" defTabSz="1370013">
              <a:spcBef>
                <a:spcPct val="50000"/>
              </a:spcBef>
            </a:pPr>
            <a:r>
              <a:rPr lang="en-US" sz="14000" b="1"/>
              <a:t>85</a:t>
            </a:r>
          </a:p>
        </p:txBody>
      </p:sp>
      <p:grpSp>
        <p:nvGrpSpPr>
          <p:cNvPr id="61447" name="Group 8"/>
          <p:cNvGrpSpPr>
            <a:grpSpLocks/>
          </p:cNvGrpSpPr>
          <p:nvPr/>
        </p:nvGrpSpPr>
        <p:grpSpPr bwMode="auto">
          <a:xfrm>
            <a:off x="5105400" y="1828800"/>
            <a:ext cx="3027363" cy="4191000"/>
            <a:chOff x="3314" y="925"/>
            <a:chExt cx="2150" cy="2855"/>
          </a:xfrm>
        </p:grpSpPr>
        <p:sp>
          <p:nvSpPr>
            <p:cNvPr id="61449" name="Rectangle 5"/>
            <p:cNvSpPr>
              <a:spLocks noChangeArrowheads="1"/>
            </p:cNvSpPr>
            <p:nvPr/>
          </p:nvSpPr>
          <p:spPr bwMode="auto">
            <a:xfrm>
              <a:off x="3314" y="925"/>
              <a:ext cx="2150" cy="2855"/>
            </a:xfrm>
            <a:prstGeom prst="rect">
              <a:avLst/>
            </a:prstGeom>
            <a:noFill/>
            <a:ln w="38100" cmpd="dbl">
              <a:solidFill>
                <a:schemeClr val="tx1"/>
              </a:solidFill>
              <a:miter lim="800000"/>
              <a:headEnd/>
              <a:tailEnd/>
            </a:ln>
          </p:spPr>
          <p:txBody>
            <a:bodyPr wrap="none" anchor="ctr">
              <a:prstTxWarp prst="textNoShape">
                <a:avLst/>
              </a:prstTxWarp>
            </a:bodyPr>
            <a:lstStyle/>
            <a:p>
              <a:endParaRPr lang="en-US">
                <a:latin typeface="Times New Roman" charset="0"/>
              </a:endParaRPr>
            </a:p>
          </p:txBody>
        </p:sp>
        <p:sp>
          <p:nvSpPr>
            <p:cNvPr id="61450" name="Rectangle 6"/>
            <p:cNvSpPr>
              <a:spLocks noChangeArrowheads="1"/>
            </p:cNvSpPr>
            <p:nvPr/>
          </p:nvSpPr>
          <p:spPr bwMode="auto">
            <a:xfrm>
              <a:off x="3439" y="3130"/>
              <a:ext cx="1877" cy="391"/>
            </a:xfrm>
            <a:prstGeom prst="rect">
              <a:avLst/>
            </a:prstGeom>
            <a:noFill/>
            <a:ln w="9525">
              <a:noFill/>
              <a:miter lim="800000"/>
              <a:headEnd/>
              <a:tailEnd/>
            </a:ln>
          </p:spPr>
          <p:txBody>
            <a:bodyPr wrap="none" lIns="112713" tIns="55563" rIns="112713" bIns="55563">
              <a:prstTxWarp prst="textNoShape">
                <a:avLst/>
              </a:prstTxWarp>
              <a:spAutoFit/>
            </a:bodyPr>
            <a:lstStyle/>
            <a:p>
              <a:pPr algn="ctr" defTabSz="1370013"/>
              <a:r>
                <a:rPr lang="en-US" sz="3000"/>
                <a:t>PERCENTILE</a:t>
              </a:r>
            </a:p>
          </p:txBody>
        </p:sp>
        <p:sp>
          <p:nvSpPr>
            <p:cNvPr id="61451" name="Rectangle 7"/>
            <p:cNvSpPr>
              <a:spLocks noChangeArrowheads="1"/>
            </p:cNvSpPr>
            <p:nvPr/>
          </p:nvSpPr>
          <p:spPr bwMode="auto">
            <a:xfrm>
              <a:off x="3444" y="1254"/>
              <a:ext cx="1872" cy="709"/>
            </a:xfrm>
            <a:prstGeom prst="rect">
              <a:avLst/>
            </a:prstGeom>
            <a:noFill/>
            <a:ln w="9525">
              <a:noFill/>
              <a:miter lim="800000"/>
              <a:headEnd/>
              <a:tailEnd/>
            </a:ln>
          </p:spPr>
          <p:txBody>
            <a:bodyPr lIns="92075" tIns="46038" rIns="92075" bIns="46038">
              <a:prstTxWarp prst="textNoShape">
                <a:avLst/>
              </a:prstTxWarp>
              <a:spAutoFit/>
            </a:bodyPr>
            <a:lstStyle/>
            <a:p>
              <a:pPr algn="ctr">
                <a:lnSpc>
                  <a:spcPct val="40000"/>
                </a:lnSpc>
                <a:spcBef>
                  <a:spcPct val="50000"/>
                </a:spcBef>
              </a:pPr>
              <a:r>
                <a:rPr lang="en-US" sz="4400" b="1"/>
                <a:t>SPEED</a:t>
              </a:r>
            </a:p>
            <a:p>
              <a:pPr algn="ctr">
                <a:lnSpc>
                  <a:spcPct val="40000"/>
                </a:lnSpc>
                <a:spcBef>
                  <a:spcPct val="50000"/>
                </a:spcBef>
              </a:pPr>
              <a:r>
                <a:rPr lang="en-US" sz="4400" b="1"/>
                <a:t>LIMIT</a:t>
              </a:r>
            </a:p>
          </p:txBody>
        </p:sp>
      </p:grpSp>
      <p:sp>
        <p:nvSpPr>
          <p:cNvPr id="61448" name="TextBox 14"/>
          <p:cNvSpPr txBox="1">
            <a:spLocks noChangeArrowheads="1"/>
          </p:cNvSpPr>
          <p:nvPr/>
        </p:nvSpPr>
        <p:spPr bwMode="auto">
          <a:xfrm rot="10800000" flipV="1">
            <a:off x="762000" y="5867400"/>
            <a:ext cx="4114800" cy="738188"/>
          </a:xfrm>
          <a:prstGeom prst="rect">
            <a:avLst/>
          </a:prstGeom>
          <a:noFill/>
          <a:ln w="9525">
            <a:noFill/>
            <a:miter lim="800000"/>
            <a:headEnd/>
            <a:tailEnd/>
          </a:ln>
        </p:spPr>
        <p:txBody>
          <a:bodyPr>
            <a:prstTxWarp prst="textNoShape">
              <a:avLst/>
            </a:prstTxWarp>
            <a:spAutoFit/>
          </a:bodyPr>
          <a:lstStyle/>
          <a:p>
            <a:r>
              <a:rPr lang="en-US" sz="1400">
                <a:solidFill>
                  <a:srgbClr val="000000"/>
                </a:solidFill>
                <a:latin typeface="Times New Roman" charset="0"/>
              </a:rPr>
              <a:t>*UTAH, rural I-15 test section posted 80 mph - 24 hrs, harmonized car and truck speed limit. Observation: traffic flow remarkably harmonized, calm and orderly!</a:t>
            </a:r>
            <a:endParaRPr lang="en-US" sz="1400">
              <a:latin typeface="Times New Roman"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457200" y="1600200"/>
            <a:ext cx="8229600" cy="4833938"/>
          </a:xfrm>
        </p:spPr>
        <p:txBody>
          <a:bodyPr/>
          <a:lstStyle/>
          <a:p>
            <a:pPr eaLnBrk="1" hangingPunct="1">
              <a:buFont typeface="Wingdings" charset="2"/>
              <a:buChar char="§"/>
            </a:pPr>
            <a:r>
              <a:rPr lang="en-US" sz="1800" dirty="0" smtClean="0">
                <a:ea typeface="ＭＳ Ｐゴシック" charset="-128"/>
                <a:cs typeface="ＭＳ Ｐゴシック" charset="-128"/>
              </a:rPr>
              <a:t>The speed of traffic is self-regulating. The number on the sign has no appreciable effect on average speeds or 85th percentile speeds, but it can affect behavior and improve flow management, resulting in fewer flow conflicts and lower accident rates. </a:t>
            </a:r>
          </a:p>
          <a:p>
            <a:pPr eaLnBrk="1" hangingPunct="1">
              <a:buFont typeface="Wingdings" charset="2"/>
              <a:buChar char="§"/>
            </a:pPr>
            <a:r>
              <a:rPr lang="en-US" sz="1800" dirty="0" smtClean="0">
                <a:ea typeface="ＭＳ Ｐゴシック" charset="-128"/>
                <a:cs typeface="ＭＳ Ｐゴシック" charset="-128"/>
              </a:rPr>
              <a:t>Whereas under posted limits result in greater flow friction and conflicts, to the detriment of safety. </a:t>
            </a:r>
          </a:p>
          <a:p>
            <a:pPr eaLnBrk="1" hangingPunct="1">
              <a:buFont typeface="Wingdings" charset="2"/>
              <a:buChar char="§"/>
            </a:pPr>
            <a:r>
              <a:rPr lang="en-US" sz="1800" dirty="0" smtClean="0">
                <a:ea typeface="ＭＳ Ｐゴシック" charset="-128"/>
                <a:cs typeface="ＭＳ Ｐゴシック" charset="-128"/>
              </a:rPr>
              <a:t>Roadway design and environment determine safety and travel speeds, not the number on the sign.  More importantly, a road with a posted limit is not necessarily safer than a road without posted limits and 100 percent of the traffic in a study could still be within the safe for conditions speed. </a:t>
            </a:r>
          </a:p>
          <a:p>
            <a:pPr eaLnBrk="1" hangingPunct="1">
              <a:buFont typeface="Wingdings" charset="2"/>
              <a:buChar char="§"/>
            </a:pPr>
            <a:r>
              <a:rPr lang="en-US" sz="1800" dirty="0" smtClean="0">
                <a:ea typeface="ＭＳ Ｐゴシック" charset="-128"/>
                <a:cs typeface="ＭＳ Ｐゴシック" charset="-128"/>
              </a:rPr>
              <a:t>Traffic calming has it own short comings and many treatments can increase accidents, reduce roadway capacity, increase air pollution and lose their novelty effect as those that use the roadway daily return the speeds they are comfortable with. </a:t>
            </a:r>
            <a:endParaRPr lang="en-US" sz="1800" dirty="0">
              <a:ea typeface="ＭＳ Ｐゴシック" charset="-128"/>
              <a:cs typeface="ＭＳ Ｐゴシック" charset="-128"/>
            </a:endParaRPr>
          </a:p>
        </p:txBody>
      </p:sp>
      <p:pic>
        <p:nvPicPr>
          <p:cNvPr id="62467"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62468"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Conclusion</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752600"/>
            <a:ext cx="8229600" cy="4419600"/>
          </a:xfrm>
        </p:spPr>
        <p:txBody>
          <a:bodyPr/>
          <a:lstStyle/>
          <a:p>
            <a:pPr eaLnBrk="1" hangingPunct="1">
              <a:spcAft>
                <a:spcPts val="600"/>
              </a:spcAft>
              <a:buFont typeface="Arial" charset="0"/>
              <a:buNone/>
            </a:pPr>
            <a:r>
              <a:rPr lang="en-US" sz="2400" dirty="0" smtClean="0">
                <a:ea typeface="ＭＳ Ｐゴシック" charset="-128"/>
                <a:cs typeface="ＭＳ Ｐゴシック" charset="-128"/>
              </a:rPr>
              <a:t>		</a:t>
            </a:r>
            <a:r>
              <a:rPr lang="en-US" sz="2400" b="1" i="1" dirty="0" smtClean="0">
                <a:ea typeface="ＭＳ Ｐゴシック" charset="-128"/>
                <a:cs typeface="ＭＳ Ｐゴシック" charset="-128"/>
              </a:rPr>
              <a:t>Unique Application of Federal Supremacy</a:t>
            </a:r>
            <a:endParaRPr lang="en-US" sz="2400" dirty="0" smtClean="0">
              <a:solidFill>
                <a:srgbClr val="FFFF00"/>
              </a:solidFill>
              <a:ea typeface="ＭＳ Ｐゴシック" charset="-128"/>
              <a:cs typeface="ＭＳ Ｐゴシック" charset="-128"/>
            </a:endParaRPr>
          </a:p>
          <a:p>
            <a:pPr eaLnBrk="1" hangingPunct="1">
              <a:buFont typeface="Wingdings" charset="2"/>
              <a:buChar char="§"/>
            </a:pPr>
            <a:r>
              <a:rPr lang="en-US" sz="2200" dirty="0" smtClean="0">
                <a:ea typeface="ＭＳ Ｐゴシック" charset="-128"/>
                <a:cs typeface="ＭＳ Ｐゴシック" charset="-128"/>
              </a:rPr>
              <a:t>Speed Limit Sign (R2-1): Not only is the shape, size, color, placement, hardware, reflective backing quality and the breakaway post design set by federal regulations, </a:t>
            </a:r>
            <a:r>
              <a:rPr lang="en-US" sz="2200" b="1" dirty="0" smtClean="0">
                <a:ea typeface="ＭＳ Ｐゴシック" charset="-128"/>
                <a:cs typeface="ＭＳ Ｐゴシック" charset="-128"/>
              </a:rPr>
              <a:t>the practices and procedures to determine the safety value of the number on the sign and the exercise of police powers thereof SHALL also be fact based and uniformly applied regardless of state lines, entity type or classification on any public or private roadway, pedestrian facility or bikeway open to the public within the U.S. and its territories.  </a:t>
            </a:r>
            <a:endParaRPr lang="en-US" sz="2200" b="1" dirty="0">
              <a:ea typeface="ＭＳ Ｐゴシック" charset="-128"/>
              <a:cs typeface="ＭＳ Ｐゴシック" charset="-128"/>
            </a:endParaRPr>
          </a:p>
        </p:txBody>
      </p:sp>
      <p:pic>
        <p:nvPicPr>
          <p:cNvPr id="1741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741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SIGN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Federally Regulated Device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3491"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63490" name="Content Placeholder 2"/>
          <p:cNvSpPr>
            <a:spLocks noGrp="1"/>
          </p:cNvSpPr>
          <p:nvPr>
            <p:ph idx="1"/>
          </p:nvPr>
        </p:nvSpPr>
        <p:spPr>
          <a:xfrm>
            <a:off x="457200" y="1600200"/>
            <a:ext cx="8229600" cy="4833938"/>
          </a:xfrm>
        </p:spPr>
        <p:txBody>
          <a:bodyPr/>
          <a:lstStyle/>
          <a:p>
            <a:pPr eaLnBrk="1" hangingPunct="1">
              <a:buFont typeface="Wingdings" charset="2"/>
              <a:buChar char="§"/>
            </a:pPr>
            <a:r>
              <a:rPr lang="en-US" sz="1800" dirty="0" smtClean="0">
                <a:ea typeface="ＭＳ Ｐゴシック" charset="-128"/>
                <a:cs typeface="ＭＳ Ｐゴシック" charset="-128"/>
              </a:rPr>
              <a:t>Flow conflict points are where the majority of preventable accidents occur; examine all locations as to remedies to reduce flow friction, minimize cross movements, and improve guidance. </a:t>
            </a:r>
          </a:p>
          <a:p>
            <a:pPr eaLnBrk="1" hangingPunct="1">
              <a:buFont typeface="Wingdings" charset="2"/>
              <a:buChar char="§"/>
            </a:pPr>
            <a:r>
              <a:rPr lang="en-US" sz="1800" dirty="0" smtClean="0">
                <a:ea typeface="ＭＳ Ｐゴシック" charset="-128"/>
                <a:cs typeface="ＭＳ Ｐゴシック" charset="-128"/>
              </a:rPr>
              <a:t>Minimum speed limits have been shown to reduce dangerous overtaking and accident rates.</a:t>
            </a:r>
          </a:p>
          <a:p>
            <a:pPr eaLnBrk="1" hangingPunct="1">
              <a:buFont typeface="Wingdings" charset="2"/>
              <a:buChar char="§"/>
            </a:pPr>
            <a:r>
              <a:rPr lang="en-US" sz="1800" dirty="0" smtClean="0">
                <a:ea typeface="ＭＳ Ｐゴシック" charset="-128"/>
                <a:cs typeface="ＭＳ Ｐゴシック" charset="-128"/>
              </a:rPr>
              <a:t>“Keep Right Except to Pass” needs to be emphasized, and dedicated lanes need to be built on grades for slow moving vehicles because slow vehicles represent a clear and present danger. </a:t>
            </a:r>
          </a:p>
          <a:p>
            <a:pPr eaLnBrk="1" hangingPunct="1">
              <a:buFont typeface="Wingdings" charset="2"/>
              <a:buChar char="§"/>
            </a:pPr>
            <a:r>
              <a:rPr lang="en-US" sz="1800" dirty="0" smtClean="0">
                <a:ea typeface="ＭＳ Ｐゴシック" charset="-128"/>
                <a:cs typeface="ＭＳ Ｐゴシック" charset="-128"/>
              </a:rPr>
              <a:t>Safety is found in flow management and assuring that motorists are informed in a timely manner as to the conditions ahead, exits et al and or hazards – for the speeds they are driving! </a:t>
            </a:r>
          </a:p>
          <a:p>
            <a:pPr eaLnBrk="1" hangingPunct="1">
              <a:buFont typeface="Wingdings" charset="2"/>
              <a:buChar char="§"/>
            </a:pPr>
            <a:r>
              <a:rPr lang="en-US" sz="1800" dirty="0" smtClean="0">
                <a:ea typeface="ＭＳ Ｐゴシック" charset="-128"/>
                <a:cs typeface="ＭＳ Ｐゴシック" charset="-128"/>
              </a:rPr>
              <a:t>Regulatory speed limits should not be used for hazards, curves, intersections etc; hazard signs are to be used to clearly describe the nature of the risk ahead with appropriate advisory speed, relative to the prevailing approach speeds.</a:t>
            </a:r>
          </a:p>
          <a:p>
            <a:pPr eaLnBrk="1" hangingPunct="1"/>
            <a:endParaRPr lang="en-US" sz="2100" dirty="0" smtClean="0">
              <a:ea typeface="ＭＳ Ｐゴシック" charset="-128"/>
              <a:cs typeface="ＭＳ Ｐゴシック" charset="-128"/>
            </a:endParaRPr>
          </a:p>
        </p:txBody>
      </p:sp>
      <p:sp>
        <p:nvSpPr>
          <p:cNvPr id="63492"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Conclusion</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457200" y="1600200"/>
            <a:ext cx="8229600" cy="4833938"/>
          </a:xfrm>
        </p:spPr>
        <p:txBody>
          <a:bodyPr/>
          <a:lstStyle/>
          <a:p>
            <a:pPr eaLnBrk="1" hangingPunct="1">
              <a:buFont typeface="Wingdings" charset="2"/>
              <a:buChar char="§"/>
            </a:pPr>
            <a:r>
              <a:rPr lang="en-US" sz="1800" dirty="0" smtClean="0">
                <a:ea typeface="ＭＳ Ｐゴシック" charset="-128"/>
                <a:cs typeface="ＭＳ Ｐゴシック" charset="-128"/>
              </a:rPr>
              <a:t>Roadway environment and hazard mitigation is the most effective way to reduce fatalities and serious injuries.</a:t>
            </a:r>
          </a:p>
          <a:p>
            <a:pPr eaLnBrk="1" hangingPunct="1">
              <a:buFont typeface="Wingdings" charset="2"/>
              <a:buChar char="§"/>
            </a:pPr>
            <a:r>
              <a:rPr lang="en-US" sz="1800" dirty="0" smtClean="0">
                <a:ea typeface="ＭＳ Ｐゴシック" charset="-128"/>
                <a:cs typeface="ＭＳ Ｐゴシック" charset="-128"/>
              </a:rPr>
              <a:t>The number one contributing cause for those driving extended distances is fatigue, sleep deficit and complications from medical problems, therefore improving the acceptance and use of rest areas is a critical public safety strategy.</a:t>
            </a:r>
          </a:p>
          <a:p>
            <a:pPr eaLnBrk="1" hangingPunct="1">
              <a:buFont typeface="Wingdings" charset="2"/>
              <a:buChar char="§"/>
            </a:pPr>
            <a:r>
              <a:rPr lang="en-US" sz="1800" dirty="0" smtClean="0">
                <a:ea typeface="ＭＳ Ｐゴシック" charset="-128"/>
                <a:cs typeface="ＭＳ Ｐゴシック" charset="-128"/>
              </a:rPr>
              <a:t>The truth is of those accidents that are preventable, engineering solutions represent the only true solutions because you cannot correct a design deficiency with enforcement. If there is a problem area, then the engineer needs to act on it to determine what is contributing to the problem, what remedies may be indicated to correct it, and then place it on the action list accordingly.</a:t>
            </a:r>
          </a:p>
          <a:p>
            <a:pPr eaLnBrk="1" hangingPunct="1">
              <a:buFont typeface="Wingdings" charset="2"/>
              <a:buChar char="§"/>
            </a:pPr>
            <a:r>
              <a:rPr lang="en-US" sz="1800" dirty="0" smtClean="0">
                <a:ea typeface="ＭＳ Ｐゴシック" charset="-128"/>
                <a:cs typeface="ＭＳ Ｐゴシック" charset="-128"/>
              </a:rPr>
              <a:t>Placing an invented number on a sign will not make you safer, but fact based laws that are uniformly applied, and making sure best safety practices are followed will.</a:t>
            </a:r>
            <a:endParaRPr lang="en-US" sz="1800" dirty="0">
              <a:ea typeface="ＭＳ Ｐゴシック" charset="-128"/>
              <a:cs typeface="ＭＳ Ｐゴシック" charset="-128"/>
            </a:endParaRPr>
          </a:p>
        </p:txBody>
      </p:sp>
      <p:pic>
        <p:nvPicPr>
          <p:cNvPr id="6451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6451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fontScale="90000"/>
          </a:bodyPr>
          <a:lstStyle/>
          <a:p>
            <a:pPr eaLnBrk="1" hangingPunct="1"/>
            <a:r>
              <a:rPr lang="en-US" sz="4000" b="1" smtClean="0">
                <a:solidFill>
                  <a:srgbClr val="FFFFFF"/>
                </a:solidFill>
                <a:ea typeface="ＭＳ Ｐゴシック" charset="-128"/>
                <a:cs typeface="ＭＳ Ｐゴシック" charset="-128"/>
              </a:rPr>
              <a:t>RECOMMENDED PRACTICE</a:t>
            </a:r>
            <a:r>
              <a:rPr lang="en-US" sz="4000" smtClean="0">
                <a:solidFill>
                  <a:srgbClr val="FFFFFF"/>
                </a:solidFill>
                <a:ea typeface="ＭＳ Ｐゴシック" charset="-128"/>
                <a:cs typeface="ＭＳ Ｐゴシック" charset="-128"/>
              </a:rPr>
              <a:t/>
            </a:r>
            <a:br>
              <a:rPr lang="en-US" sz="4000" smtClean="0">
                <a:solidFill>
                  <a:srgbClr val="FFFFFF"/>
                </a:solidFill>
                <a:ea typeface="ＭＳ Ｐゴシック" charset="-128"/>
                <a:cs typeface="ＭＳ Ｐゴシック" charset="-128"/>
              </a:rPr>
            </a:br>
            <a:r>
              <a:rPr lang="en-US" sz="4000" smtClean="0">
                <a:solidFill>
                  <a:srgbClr val="FFFFFF"/>
                </a:solidFill>
                <a:ea typeface="ＭＳ Ｐゴシック" charset="-128"/>
                <a:cs typeface="ＭＳ Ｐゴシック" charset="-128"/>
              </a:rPr>
              <a:t>Conclusion</a:t>
            </a:r>
            <a:endParaRPr lang="en-US" sz="3200" smtClean="0">
              <a:solidFill>
                <a:srgbClr val="FFFFFF"/>
              </a:solidFill>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676400"/>
            <a:ext cx="8229600" cy="4986338"/>
          </a:xfrm>
        </p:spPr>
        <p:txBody>
          <a:bodyPr/>
          <a:lstStyle/>
          <a:p>
            <a:pPr eaLnBrk="1" hangingPunct="1">
              <a:spcAft>
                <a:spcPts val="600"/>
              </a:spcAft>
              <a:buFont typeface="Arial" charset="0"/>
              <a:buNone/>
            </a:pPr>
            <a:r>
              <a:rPr lang="en-US" sz="2400" dirty="0" smtClean="0">
                <a:ea typeface="ＭＳ Ｐゴシック" charset="-128"/>
                <a:cs typeface="ＭＳ Ｐゴシック" charset="-128"/>
              </a:rPr>
              <a:t>		</a:t>
            </a:r>
            <a:r>
              <a:rPr lang="en-US" sz="2400" b="1" i="1" dirty="0" smtClean="0">
                <a:ea typeface="ＭＳ Ｐゴシック" charset="-128"/>
                <a:cs typeface="ＭＳ Ｐゴシック" charset="-128"/>
              </a:rPr>
              <a:t>Unique Application of Federal Supremacy</a:t>
            </a:r>
            <a:endParaRPr lang="en-US" sz="2400" dirty="0" smtClean="0">
              <a:solidFill>
                <a:srgbClr val="FFFF00"/>
              </a:solidFill>
              <a:ea typeface="ＭＳ Ｐゴシック" charset="-128"/>
              <a:cs typeface="ＭＳ Ｐゴシック" charset="-128"/>
            </a:endParaRPr>
          </a:p>
          <a:p>
            <a:pPr eaLnBrk="1" hangingPunct="1">
              <a:buFont typeface="Wingdings" charset="2"/>
              <a:buChar char="§"/>
            </a:pPr>
            <a:r>
              <a:rPr lang="en-US" sz="2200" dirty="0" smtClean="0">
                <a:ea typeface="ＭＳ Ｐゴシック" charset="-128"/>
                <a:cs typeface="ＭＳ Ｐゴシック" charset="-128"/>
              </a:rPr>
              <a:t>Federal law holds that for safety and due process to be served, the local engineers who have responsibility for traffic control must perform a comprehensive engineering study (safety audit) reviewing each roadway to assure traffic control meets the needs of traffic; and</a:t>
            </a:r>
          </a:p>
          <a:p>
            <a:pPr eaLnBrk="1" hangingPunct="1">
              <a:buFont typeface="Wingdings" charset="2"/>
              <a:buChar char="§"/>
            </a:pPr>
            <a:r>
              <a:rPr lang="en-US" sz="2200" dirty="0" smtClean="0">
                <a:ea typeface="ＭＳ Ｐゴシック" charset="-128"/>
                <a:cs typeface="ＭＳ Ｐゴシック" charset="-128"/>
              </a:rPr>
              <a:t>Because the probable cause for a traffic stop turns on the range of safe speeds indentified in the study for that particular section of roadway, this safe for conditions range must also be quantified; and</a:t>
            </a:r>
          </a:p>
          <a:p>
            <a:pPr eaLnBrk="1" hangingPunct="1">
              <a:buFont typeface="Wingdings" charset="2"/>
              <a:buChar char="§"/>
            </a:pPr>
            <a:r>
              <a:rPr lang="en-US" sz="2200" dirty="0" smtClean="0">
                <a:ea typeface="ＭＳ Ｐゴシック" charset="-128"/>
                <a:cs typeface="ＭＳ Ｐゴシック" charset="-128"/>
              </a:rPr>
              <a:t>It SHALL be documented, and that all decisions thereon are based on this finding of fact, applying their licensed profession’s nationally recognized best practices; and</a:t>
            </a:r>
          </a:p>
        </p:txBody>
      </p:sp>
      <p:pic>
        <p:nvPicPr>
          <p:cNvPr id="18435"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8436"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9"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SIGN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Federally Regulated Device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1676400"/>
            <a:ext cx="8229600" cy="4986338"/>
          </a:xfrm>
        </p:spPr>
        <p:txBody>
          <a:bodyPr/>
          <a:lstStyle/>
          <a:p>
            <a:pPr eaLnBrk="1" hangingPunct="1">
              <a:spcAft>
                <a:spcPts val="600"/>
              </a:spcAft>
              <a:buFont typeface="Arial" charset="0"/>
              <a:buNone/>
            </a:pPr>
            <a:r>
              <a:rPr lang="en-US" sz="2400" dirty="0" smtClean="0">
                <a:ea typeface="ＭＳ Ｐゴシック" charset="-128"/>
                <a:cs typeface="ＭＳ Ｐゴシック" charset="-128"/>
              </a:rPr>
              <a:t>		</a:t>
            </a:r>
            <a:r>
              <a:rPr lang="en-US" sz="2400" b="1" i="1" dirty="0" smtClean="0">
                <a:ea typeface="ＭＳ Ｐゴシック" charset="-128"/>
                <a:cs typeface="ＭＳ Ｐゴシック" charset="-128"/>
              </a:rPr>
              <a:t>Unique Application of Federal Supremacy</a:t>
            </a:r>
            <a:endParaRPr lang="en-US" sz="2400" dirty="0" smtClean="0">
              <a:ea typeface="ＭＳ Ｐゴシック" charset="-128"/>
              <a:cs typeface="ＭＳ Ｐゴシック" charset="-128"/>
            </a:endParaRPr>
          </a:p>
          <a:p>
            <a:pPr eaLnBrk="1" hangingPunct="1">
              <a:buFont typeface="Wingdings" charset="2"/>
              <a:buChar char="§"/>
            </a:pPr>
            <a:r>
              <a:rPr lang="en-US" sz="2200" dirty="0" smtClean="0">
                <a:ea typeface="ＭＳ Ｐゴシック" charset="-128"/>
                <a:cs typeface="ＭＳ Ｐゴシック" charset="-128"/>
              </a:rPr>
              <a:t>In this comprehensive finding the engineer is directed to outline all the prescribed remedies that could accomplish optimum safety/compliance, including the number to post if it has been determined to be warranted; and </a:t>
            </a:r>
          </a:p>
          <a:p>
            <a:pPr eaLnBrk="1" hangingPunct="1">
              <a:buFont typeface="Wingdings" charset="2"/>
              <a:buChar char="§"/>
            </a:pPr>
            <a:r>
              <a:rPr lang="en-US" sz="2200" dirty="0" smtClean="0">
                <a:ea typeface="ＭＳ Ｐゴシック" charset="-128"/>
                <a:cs typeface="ＭＳ Ｐゴシック" charset="-128"/>
              </a:rPr>
              <a:t>then the roadway’s regulatory authority, can chose which of the authorized remedies to adopt.  </a:t>
            </a:r>
          </a:p>
          <a:p>
            <a:pPr eaLnBrk="1" hangingPunct="1">
              <a:buFont typeface="Wingdings" charset="2"/>
              <a:buChar char="§"/>
            </a:pPr>
            <a:r>
              <a:rPr lang="en-US" sz="2200" dirty="0" smtClean="0">
                <a:ea typeface="ＭＳ Ｐゴシック" charset="-128"/>
                <a:cs typeface="ＭＳ Ｐゴシック" charset="-128"/>
              </a:rPr>
              <a:t>It is the duty of the regulatory authority to codify it per the conditions precedent and protections of the Law of the Land, to give it the force of law.  </a:t>
            </a:r>
            <a:endParaRPr lang="en-US" sz="2200" dirty="0">
              <a:ea typeface="ＭＳ Ｐゴシック" charset="-128"/>
              <a:cs typeface="ＭＳ Ｐゴシック" charset="-128"/>
            </a:endParaRPr>
          </a:p>
        </p:txBody>
      </p:sp>
      <p:pic>
        <p:nvPicPr>
          <p:cNvPr id="19459"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19460"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SIGN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Federally Regulated Device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79963"/>
          </a:xfrm>
        </p:spPr>
        <p:txBody>
          <a:bodyPr>
            <a:normAutofit/>
          </a:bodyPr>
          <a:lstStyle/>
          <a:p>
            <a:pPr eaLnBrk="1" hangingPunct="1">
              <a:lnSpc>
                <a:spcPct val="80000"/>
              </a:lnSpc>
              <a:spcAft>
                <a:spcPts val="600"/>
              </a:spcAft>
              <a:buFont typeface="Wingdings" charset="2"/>
              <a:buChar char="§"/>
            </a:pPr>
            <a:r>
              <a:rPr lang="en-US" sz="2200" b="1" dirty="0" smtClean="0">
                <a:solidFill>
                  <a:srgbClr val="000000"/>
                </a:solidFill>
                <a:ea typeface="ＭＳ Ｐゴシック" charset="-128"/>
                <a:cs typeface="ＭＳ Ｐゴシック" charset="-128"/>
              </a:rPr>
              <a:t>Speed limits are not required by federal law</a:t>
            </a:r>
          </a:p>
          <a:p>
            <a:pPr eaLnBrk="1" hangingPunct="1">
              <a:lnSpc>
                <a:spcPct val="80000"/>
              </a:lnSpc>
              <a:spcAft>
                <a:spcPts val="600"/>
              </a:spcAft>
              <a:buFont typeface="Wingdings" charset="2"/>
              <a:buChar char="§"/>
            </a:pPr>
            <a:r>
              <a:rPr lang="en-US" sz="2200" b="1" dirty="0" smtClean="0">
                <a:solidFill>
                  <a:srgbClr val="000000"/>
                </a:solidFill>
                <a:ea typeface="ＭＳ Ｐゴシック" charset="-128"/>
                <a:cs typeface="ＭＳ Ｐゴシック" charset="-128"/>
              </a:rPr>
              <a:t>If found to be warranted, 85</a:t>
            </a:r>
            <a:r>
              <a:rPr lang="en-US" sz="2200" b="1" baseline="30000" dirty="0" smtClean="0">
                <a:solidFill>
                  <a:srgbClr val="000000"/>
                </a:solidFill>
                <a:ea typeface="ＭＳ Ｐゴシック" charset="-128"/>
                <a:cs typeface="ＭＳ Ｐゴシック" charset="-128"/>
              </a:rPr>
              <a:t>th</a:t>
            </a:r>
            <a:r>
              <a:rPr lang="en-US" sz="2200" b="1" dirty="0" smtClean="0">
                <a:solidFill>
                  <a:srgbClr val="000000"/>
                </a:solidFill>
                <a:ea typeface="ＭＳ Ｐゴシック" charset="-128"/>
                <a:cs typeface="ＭＳ Ｐゴシック" charset="-128"/>
              </a:rPr>
              <a:t> percentile speed to be primary consideration.</a:t>
            </a:r>
          </a:p>
          <a:p>
            <a:pPr eaLnBrk="1" hangingPunct="1">
              <a:lnSpc>
                <a:spcPct val="80000"/>
              </a:lnSpc>
              <a:spcAft>
                <a:spcPts val="600"/>
              </a:spcAft>
              <a:buFont typeface="Wingdings" charset="2"/>
              <a:buChar char="§"/>
            </a:pPr>
            <a:r>
              <a:rPr lang="en-US" sz="2200" dirty="0" smtClean="0">
                <a:ea typeface="ＭＳ Ｐゴシック" charset="-128"/>
                <a:cs typeface="ＭＳ Ｐゴシック" charset="-128"/>
              </a:rPr>
              <a:t>Safety value of number posted shall be fact based, with uniform application, practice and expectation in the U.S. and its territories.</a:t>
            </a:r>
          </a:p>
          <a:p>
            <a:pPr eaLnBrk="1" hangingPunct="1">
              <a:lnSpc>
                <a:spcPct val="80000"/>
              </a:lnSpc>
              <a:spcAft>
                <a:spcPts val="600"/>
              </a:spcAft>
              <a:buFont typeface="Wingdings" charset="2"/>
              <a:buChar char="§"/>
            </a:pPr>
            <a:r>
              <a:rPr lang="en-US" sz="2200" dirty="0" smtClean="0">
                <a:ea typeface="ＭＳ Ｐゴシック" charset="-128"/>
                <a:cs typeface="ＭＳ Ｐゴシック" charset="-128"/>
              </a:rPr>
              <a:t>Method to determine safety value: Comprehensive traffic engineering study (safety audit) of particular roadway being regulated, supervised by a licensed traffic engineer applying nationally accepted and vetted practices, to be periodically reviewed (5 years or change in conditions on the particular roadway), and it shall be documented.</a:t>
            </a:r>
          </a:p>
        </p:txBody>
      </p:sp>
      <p:pic>
        <p:nvPicPr>
          <p:cNvPr id="20483"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0484"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Must Be Fact Based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79963"/>
          </a:xfrm>
        </p:spPr>
        <p:txBody>
          <a:bodyPr>
            <a:normAutofit/>
          </a:bodyPr>
          <a:lstStyle/>
          <a:p>
            <a:pPr eaLnBrk="1" hangingPunct="1">
              <a:lnSpc>
                <a:spcPct val="80000"/>
              </a:lnSpc>
              <a:spcAft>
                <a:spcPts val="600"/>
              </a:spcAft>
              <a:buFont typeface="Wingdings" charset="2"/>
              <a:buChar char="§"/>
            </a:pPr>
            <a:r>
              <a:rPr lang="en-US" sz="2200" b="1" dirty="0" smtClean="0">
                <a:solidFill>
                  <a:srgbClr val="000000"/>
                </a:solidFill>
                <a:ea typeface="ＭＳ Ｐゴシック" charset="-128"/>
                <a:cs typeface="ＭＳ Ｐゴシック" charset="-128"/>
              </a:rPr>
              <a:t>There is little traffic engineers can do about this, but it’s something that you should know. </a:t>
            </a:r>
          </a:p>
          <a:p>
            <a:pPr eaLnBrk="1" hangingPunct="1">
              <a:lnSpc>
                <a:spcPct val="80000"/>
              </a:lnSpc>
              <a:spcAft>
                <a:spcPts val="600"/>
              </a:spcAft>
              <a:buFont typeface="Arial" charset="0"/>
              <a:buNone/>
            </a:pPr>
            <a:r>
              <a:rPr lang="en-US" sz="2200" dirty="0" smtClean="0">
                <a:solidFill>
                  <a:srgbClr val="FFFF00"/>
                </a:solidFill>
                <a:ea typeface="ＭＳ Ｐゴシック" charset="-128"/>
                <a:cs typeface="ＭＳ Ｐゴシック" charset="-128"/>
              </a:rPr>
              <a:t>	</a:t>
            </a:r>
            <a:r>
              <a:rPr lang="en-US" sz="2200" dirty="0" smtClean="0">
                <a:ea typeface="ＭＳ Ｐゴシック" charset="-128"/>
                <a:cs typeface="ＭＳ Ｐゴシック" charset="-128"/>
              </a:rPr>
              <a:t>Despite the fact the FHWA purportedly approved </a:t>
            </a:r>
            <a:r>
              <a:rPr lang="en-US" sz="2200" b="1" i="1" dirty="0" smtClean="0">
                <a:ea typeface="ＭＳ Ｐゴシック" charset="-128"/>
                <a:cs typeface="ＭＳ Ｐゴシック" charset="-128"/>
              </a:rPr>
              <a:t>statutory</a:t>
            </a:r>
            <a:r>
              <a:rPr lang="en-US" sz="2200" dirty="0" smtClean="0">
                <a:ea typeface="ＭＳ Ｐゴシック" charset="-128"/>
                <a:cs typeface="ＭＳ Ｐゴシック" charset="-128"/>
              </a:rPr>
              <a:t> and </a:t>
            </a:r>
            <a:r>
              <a:rPr lang="en-US" sz="2200" b="1" i="1" dirty="0" smtClean="0">
                <a:ea typeface="ＭＳ Ｐゴシック" charset="-128"/>
                <a:cs typeface="ＭＳ Ｐゴシック" charset="-128"/>
              </a:rPr>
              <a:t>absolute limits</a:t>
            </a:r>
            <a:r>
              <a:rPr lang="en-US" sz="2200" i="1" dirty="0" smtClean="0">
                <a:ea typeface="ＭＳ Ｐゴシック" charset="-128"/>
                <a:cs typeface="ＭＳ Ｐゴシック" charset="-128"/>
              </a:rPr>
              <a:t> </a:t>
            </a:r>
            <a:r>
              <a:rPr lang="en-US" sz="2200" dirty="0" smtClean="0">
                <a:ea typeface="ＭＳ Ｐゴシック" charset="-128"/>
                <a:cs typeface="ＭＳ Ｐゴシック" charset="-128"/>
              </a:rPr>
              <a:t>in recent MUTCD changes, these uses are clearly in conflict with governing federal law, illegal, and such arguments are prevailing in court.</a:t>
            </a:r>
          </a:p>
          <a:p>
            <a:pPr lvl="1" eaLnBrk="1" hangingPunct="1">
              <a:lnSpc>
                <a:spcPct val="80000"/>
              </a:lnSpc>
              <a:spcAft>
                <a:spcPts val="600"/>
              </a:spcAft>
            </a:pPr>
            <a:r>
              <a:rPr lang="en-US" sz="1700" dirty="0" smtClean="0"/>
              <a:t>Statutory Limits UVC §11-802: By definition are not fact based, invented values per local whim/decree, which are also irreconcilable with the U.S. Constitution,  Equal Protection Clause, and Congress’ one nation, standard and expectation mandate; as well traffic control based on invented values is irrefutably known to be unsafe practice.</a:t>
            </a:r>
          </a:p>
          <a:p>
            <a:pPr lvl="1" eaLnBrk="1" hangingPunct="1">
              <a:lnSpc>
                <a:spcPct val="80000"/>
              </a:lnSpc>
              <a:spcAft>
                <a:spcPts val="600"/>
              </a:spcAft>
            </a:pPr>
            <a:r>
              <a:rPr lang="en-US" sz="1700" dirty="0" smtClean="0"/>
              <a:t>Absolute Limits: Ipso facto, the authority for statutory and absolute limits was repealed for surface streets per the fact based uniformity mandate in the 1988 MUTCD, exception, NMSL postings, and Congress’ repealed that authority in 1995. </a:t>
            </a:r>
          </a:p>
          <a:p>
            <a:pPr lvl="1" eaLnBrk="1" hangingPunct="1">
              <a:lnSpc>
                <a:spcPct val="80000"/>
              </a:lnSpc>
              <a:spcAft>
                <a:spcPts val="600"/>
              </a:spcAft>
            </a:pPr>
            <a:r>
              <a:rPr lang="en-US" sz="1700" b="1" dirty="0" smtClean="0"/>
              <a:t>Per our based in fact one national standard and expectation – all regulatory speed limits are now recommend maximum prevailing speed, where an unsafe act turns on a speed in excess of the safe for condition then present, not the posted per se – Basic Speed Rule UVC § 11-801.</a:t>
            </a:r>
            <a:endParaRPr lang="en-US" sz="1700" b="1" dirty="0"/>
          </a:p>
        </p:txBody>
      </p:sp>
      <p:pic>
        <p:nvPicPr>
          <p:cNvPr id="21507" name="Picture 6" descr="bhspi_bulblogoembossed125.gif"/>
          <p:cNvPicPr>
            <a:picLocks noChangeAspect="1"/>
          </p:cNvPicPr>
          <p:nvPr/>
        </p:nvPicPr>
        <p:blipFill>
          <a:blip r:embed="rId2"/>
          <a:srcRect/>
          <a:stretch>
            <a:fillRect/>
          </a:stretch>
        </p:blipFill>
        <p:spPr bwMode="auto">
          <a:xfrm>
            <a:off x="8131175" y="5824538"/>
            <a:ext cx="914400" cy="914400"/>
          </a:xfrm>
          <a:prstGeom prst="rect">
            <a:avLst/>
          </a:prstGeom>
          <a:noFill/>
          <a:ln w="9525">
            <a:noFill/>
            <a:miter lim="800000"/>
            <a:headEnd/>
            <a:tailEnd/>
          </a:ln>
        </p:spPr>
      </p:pic>
      <p:sp>
        <p:nvSpPr>
          <p:cNvPr id="21508" name="TextBox 7"/>
          <p:cNvSpPr txBox="1">
            <a:spLocks noChangeArrowheads="1"/>
          </p:cNvSpPr>
          <p:nvPr/>
        </p:nvSpPr>
        <p:spPr bwMode="auto">
          <a:xfrm>
            <a:off x="7315200" y="6434138"/>
            <a:ext cx="1044575" cy="261937"/>
          </a:xfrm>
          <a:prstGeom prst="rect">
            <a:avLst/>
          </a:prstGeom>
          <a:noFill/>
          <a:ln w="9525">
            <a:noFill/>
            <a:miter lim="800000"/>
            <a:headEnd/>
            <a:tailEnd/>
          </a:ln>
        </p:spPr>
        <p:txBody>
          <a:bodyPr wrap="none">
            <a:prstTxWarp prst="textNoShape">
              <a:avLst/>
            </a:prstTxWarp>
            <a:spAutoFit/>
          </a:bodyPr>
          <a:lstStyle/>
          <a:p>
            <a:r>
              <a:rPr lang="en-US" sz="1100">
                <a:solidFill>
                  <a:schemeClr val="tx2"/>
                </a:solidFill>
                <a:latin typeface="Times" charset="0"/>
              </a:rPr>
              <a:t>www.bhspi.org</a:t>
            </a:r>
          </a:p>
        </p:txBody>
      </p:sp>
      <p:sp>
        <p:nvSpPr>
          <p:cNvPr id="10" name="Title 1"/>
          <p:cNvSpPr>
            <a:spLocks noGrp="1"/>
          </p:cNvSpPr>
          <p:nvPr>
            <p:ph type="title"/>
          </p:nvPr>
        </p:nvSpPr>
        <p:spPr>
          <a:solidFill>
            <a:srgbClr val="0000FF"/>
          </a:solidFill>
        </p:spPr>
        <p:txBody>
          <a:bodyPr>
            <a:normAutofit/>
          </a:bodyPr>
          <a:lstStyle/>
          <a:p>
            <a:pPr eaLnBrk="1" hangingPunct="1"/>
            <a:r>
              <a:rPr lang="en-US" sz="3600" b="1" smtClean="0">
                <a:solidFill>
                  <a:srgbClr val="FFFFFF"/>
                </a:solidFill>
                <a:ea typeface="ＭＳ Ｐゴシック" charset="-128"/>
                <a:cs typeface="ＭＳ Ｐゴシック" charset="-128"/>
              </a:rPr>
              <a:t>SPEED LIMIT - LAW</a:t>
            </a:r>
            <a:r>
              <a:rPr lang="en-US" sz="3600" smtClean="0">
                <a:solidFill>
                  <a:srgbClr val="FFFFFF"/>
                </a:solidFill>
                <a:ea typeface="ＭＳ Ｐゴシック" charset="-128"/>
                <a:cs typeface="ＭＳ Ｐゴシック" charset="-128"/>
              </a:rPr>
              <a:t/>
            </a:r>
            <a:br>
              <a:rPr lang="en-US" sz="3600" smtClean="0">
                <a:solidFill>
                  <a:srgbClr val="FFFFFF"/>
                </a:solidFill>
                <a:ea typeface="ＭＳ Ｐゴシック" charset="-128"/>
                <a:cs typeface="ＭＳ Ｐゴシック" charset="-128"/>
              </a:rPr>
            </a:br>
            <a:r>
              <a:rPr lang="en-US" sz="2900" smtClean="0">
                <a:solidFill>
                  <a:srgbClr val="FFFFFF"/>
                </a:solidFill>
                <a:ea typeface="ＭＳ Ｐゴシック" charset="-128"/>
                <a:cs typeface="ＭＳ Ｐゴシック" charset="-128"/>
              </a:rPr>
              <a:t>Fact Based / One Expectation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11110</TotalTime>
  <Words>6604</Words>
  <Application>Microsoft Macintosh PowerPoint</Application>
  <PresentationFormat>On-screen Show (4:3)</PresentationFormat>
  <Paragraphs>470</Paragraphs>
  <Slides>51</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Office Theme</vt:lpstr>
      <vt:lpstr>Chart</vt:lpstr>
      <vt:lpstr>SPEED LIMITS When and why the 85th percentile, how it relates to safety, enforcement and our laws. </vt:lpstr>
      <vt:lpstr>SPEED LIMITS  When, Why, How &amp; the Law</vt:lpstr>
      <vt:lpstr>SPEED LIMIT SIGN - LAW Traffic Control / Law of the Land</vt:lpstr>
      <vt:lpstr>SPEED LIMIT SIGN - LAW Federally Regulated Device</vt:lpstr>
      <vt:lpstr>SPEED LIMIT SIGN - LAW Federally Regulated Device</vt:lpstr>
      <vt:lpstr>SPEED LIMIT SIGN - LAW Federally Regulated Device</vt:lpstr>
      <vt:lpstr>SPEED LIMIT SIGN - LAW Federally Regulated Device</vt:lpstr>
      <vt:lpstr>SPEED LIMIT – LAW Must Be Fact Based</vt:lpstr>
      <vt:lpstr>SPEED LIMIT - LAW Fact Based / One Expectation</vt:lpstr>
      <vt:lpstr>SPEED LIMIT – LAW Fact Based / One Expectation</vt:lpstr>
      <vt:lpstr>SAFEST SPEED What We Know – Engineering Tenet</vt:lpstr>
      <vt:lpstr>SAFEST SPEED What We Know – Engineering Tenet</vt:lpstr>
      <vt:lpstr>SAFEST SPEED What We Know</vt:lpstr>
      <vt:lpstr>SAFEST SPEED What We Know</vt:lpstr>
      <vt:lpstr>SAFEST SPEED What We Know</vt:lpstr>
      <vt:lpstr>SAFEST SPEED What We Know</vt:lpstr>
      <vt:lpstr>SAFEST SPEED What We Know</vt:lpstr>
      <vt:lpstr>SAFEST SPEED What We Know</vt:lpstr>
      <vt:lpstr>SAFEST SPEED Free Flowing</vt:lpstr>
      <vt:lpstr>SAFEST SPEED Accident Risk in Built Up Areas</vt:lpstr>
      <vt:lpstr>SAFEST SPEED Accident Risk in Built Up Areas</vt:lpstr>
      <vt:lpstr>SAFEST SPEED Built Up Areas – Lowering Limit</vt:lpstr>
      <vt:lpstr>SAFEST SPEED Built Up Areas – Raising Limits</vt:lpstr>
      <vt:lpstr>SAFEST SPEED Built Up Areas – Behavior Doesn’t Change</vt:lpstr>
      <vt:lpstr>SAFEST SPEED Accident Risk in Built Up Areas</vt:lpstr>
      <vt:lpstr>SAFEST SPEED Limited Access</vt:lpstr>
      <vt:lpstr>SAFEST SPEED Limited Access - No Daytime Limits</vt:lpstr>
      <vt:lpstr>SAFEST SPEED Montana No Daytime Limits</vt:lpstr>
      <vt:lpstr>SAFEST SPEED Montana No Daytime Limits</vt:lpstr>
      <vt:lpstr>SAFEST SPEED Montana No Daytime Limits</vt:lpstr>
      <vt:lpstr>SAFEST SPEED Montana No Daytime Limits</vt:lpstr>
      <vt:lpstr>SAFEST SPEED Montana No Daytime Limits</vt:lpstr>
      <vt:lpstr>SAFEST SPEED Montana No Daytime Limits</vt:lpstr>
      <vt:lpstr>SAFEST SPEED Montana No Daytime Limits</vt:lpstr>
      <vt:lpstr>SAFEST SPEED Why Findings and Practice are Inconsistent</vt:lpstr>
      <vt:lpstr>SAFEST SPEED Why Findings and Practice are Inconsistent</vt:lpstr>
      <vt:lpstr>SAFEST SPEED Why Findings and Practice are Inconsistent</vt:lpstr>
      <vt:lpstr>DESIGN vs OPERATING SPEED Curves - Comfort Circa 1940’s</vt:lpstr>
      <vt:lpstr>DESIGN vs OPERATING SPEED Minimum Design Speed</vt:lpstr>
      <vt:lpstr>RECOMMENDED PRACTICE What We’ve Learned</vt:lpstr>
      <vt:lpstr>RECOMMENDED PRACTICE Spot Survey Inadequate</vt:lpstr>
      <vt:lpstr>RECOMMENDED PRACTICE Speed Study Factors</vt:lpstr>
      <vt:lpstr>RECOMMENDED PRACTICE Interstate and Rural Highways</vt:lpstr>
      <vt:lpstr>RECOMMENDED PRACTICE Urban Roadways &amp; Arterials</vt:lpstr>
      <vt:lpstr>RECOMMENDED PRACTICE Residential Areas / Business Parks</vt:lpstr>
      <vt:lpstr>RECOMMENDED PRACTICE School Zones</vt:lpstr>
      <vt:lpstr>RECOMMENDED PRACTICE Work Zones</vt:lpstr>
      <vt:lpstr>RECOMMENDED PRACTICE Truck Speed Limits</vt:lpstr>
      <vt:lpstr>RECOMMENDED PRACTICE Conclusion</vt:lpstr>
      <vt:lpstr>RECOMMENDED PRACTICE Conclusion</vt:lpstr>
      <vt:lpstr>RECOMMENDED PRACTICE 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Dornsife</dc:creator>
  <cp:keywords/>
  <cp:lastModifiedBy>Chad Dornsife</cp:lastModifiedBy>
  <cp:revision>158</cp:revision>
  <cp:lastPrinted>2010-11-13T19:12:27Z</cp:lastPrinted>
  <dcterms:created xsi:type="dcterms:W3CDTF">2010-11-13T19:05:05Z</dcterms:created>
  <dcterms:modified xsi:type="dcterms:W3CDTF">2010-11-13T19:14:21Z</dcterms:modified>
</cp:coreProperties>
</file>